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0"/>
  </p:notesMasterIdLst>
  <p:sldIdLst>
    <p:sldId id="256" r:id="rId2"/>
    <p:sldId id="260" r:id="rId3"/>
    <p:sldId id="259" r:id="rId4"/>
    <p:sldId id="261" r:id="rId5"/>
    <p:sldId id="262" r:id="rId6"/>
    <p:sldId id="263" r:id="rId7"/>
    <p:sldId id="1074" r:id="rId8"/>
    <p:sldId id="275" r:id="rId9"/>
    <p:sldId id="264" r:id="rId10"/>
    <p:sldId id="1072" r:id="rId11"/>
    <p:sldId id="269" r:id="rId12"/>
    <p:sldId id="702" r:id="rId13"/>
    <p:sldId id="1073" r:id="rId14"/>
    <p:sldId id="701" r:id="rId15"/>
    <p:sldId id="703" r:id="rId16"/>
    <p:sldId id="258" r:id="rId17"/>
    <p:sldId id="807" r:id="rId18"/>
    <p:sldId id="1070" r:id="rId19"/>
    <p:sldId id="1069" r:id="rId20"/>
    <p:sldId id="288" r:id="rId21"/>
    <p:sldId id="292" r:id="rId22"/>
    <p:sldId id="296" r:id="rId23"/>
    <p:sldId id="289" r:id="rId24"/>
    <p:sldId id="295" r:id="rId25"/>
    <p:sldId id="282" r:id="rId26"/>
    <p:sldId id="287" r:id="rId27"/>
    <p:sldId id="300" r:id="rId28"/>
    <p:sldId id="279" r:id="rId2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rmorant Garamond" panose="020B0604020202020204" charset="0"/>
      <p:regular r:id="rId36"/>
      <p:bold r:id="rId37"/>
      <p:italic r:id="rId38"/>
      <p:boldItalic r:id="rId39"/>
    </p:embeddedFont>
    <p:embeddedFont>
      <p:font typeface="Montserrat Black" panose="00000A00000000000000" pitchFamily="2" charset="-18"/>
      <p:bold r:id="rId40"/>
      <p:boldItalic r:id="rId41"/>
    </p:embeddedFont>
    <p:embeddedFont>
      <p:font typeface="Montserrat Light" panose="00000400000000000000" pitchFamily="2" charset="-18"/>
      <p:regular r:id="rId42"/>
      <p:bold r:id="rId43"/>
      <p:italic r:id="rId44"/>
      <p:boldItalic r:id="rId45"/>
    </p:embeddedFont>
    <p:embeddedFont>
      <p:font typeface="Montserrat Thin" panose="00000300000000000000" pitchFamily="2" charset="-18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  <p:embeddedFont>
      <p:font typeface="Roboto Light" panose="02000000000000000000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D3"/>
    <a:srgbClr val="06038D"/>
    <a:srgbClr val="009688"/>
    <a:srgbClr val="F8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8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darab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Munka1!$A$2:$A$15</c:f>
              <c:strCache>
                <c:ptCount val="14"/>
                <c:pt idx="0">
                  <c:v>0-30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51-55</c:v>
                </c:pt>
                <c:pt idx="6">
                  <c:v>56-60</c:v>
                </c:pt>
                <c:pt idx="7">
                  <c:v>61-65</c:v>
                </c:pt>
                <c:pt idx="8">
                  <c:v>66-70</c:v>
                </c:pt>
                <c:pt idx="9">
                  <c:v>71-75</c:v>
                </c:pt>
                <c:pt idx="10">
                  <c:v>76-80</c:v>
                </c:pt>
                <c:pt idx="11">
                  <c:v>81-85</c:v>
                </c:pt>
                <c:pt idx="12">
                  <c:v>86-90</c:v>
                </c:pt>
                <c:pt idx="13">
                  <c:v>91-</c:v>
                </c:pt>
              </c:strCache>
            </c:strRef>
          </c:cat>
          <c:val>
            <c:numRef>
              <c:f>Munka1!$B$2:$B$15</c:f>
              <c:numCache>
                <c:formatCode>General</c:formatCode>
                <c:ptCount val="14"/>
                <c:pt idx="0">
                  <c:v>13</c:v>
                </c:pt>
                <c:pt idx="1">
                  <c:v>130</c:v>
                </c:pt>
                <c:pt idx="2">
                  <c:v>307</c:v>
                </c:pt>
                <c:pt idx="3">
                  <c:v>460</c:v>
                </c:pt>
                <c:pt idx="4">
                  <c:v>555</c:v>
                </c:pt>
                <c:pt idx="5">
                  <c:v>669</c:v>
                </c:pt>
                <c:pt idx="6">
                  <c:v>857</c:v>
                </c:pt>
                <c:pt idx="7">
                  <c:v>1148</c:v>
                </c:pt>
                <c:pt idx="8">
                  <c:v>920</c:v>
                </c:pt>
                <c:pt idx="9">
                  <c:v>537</c:v>
                </c:pt>
                <c:pt idx="10">
                  <c:v>260</c:v>
                </c:pt>
                <c:pt idx="11">
                  <c:v>80</c:v>
                </c:pt>
                <c:pt idx="12">
                  <c:v>7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2-4302-97AF-25A2D7858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4264463"/>
        <c:axId val="864256975"/>
      </c:barChart>
      <c:catAx>
        <c:axId val="86426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4256975"/>
        <c:crosses val="autoZero"/>
        <c:auto val="1"/>
        <c:lblAlgn val="ctr"/>
        <c:lblOffset val="100"/>
        <c:noMultiLvlLbl val="0"/>
      </c:catAx>
      <c:valAx>
        <c:axId val="864256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4264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5800ace3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5800ace3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3400"/>
            <a:ext cx="4732338" cy="2662238"/>
          </a:xfrm>
          <a:ln/>
        </p:spPr>
      </p:sp>
      <p:sp>
        <p:nvSpPr>
          <p:cNvPr id="63283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dirty="0"/>
          </a:p>
        </p:txBody>
      </p:sp>
      <p:sp>
        <p:nvSpPr>
          <p:cNvPr id="632835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DC67E-9074-4292-B09C-67F25C3D2056}" type="slidenum">
              <a:rPr lang="hu-HU" smtClean="0">
                <a:cs typeface="Arial" charset="0"/>
              </a:rPr>
              <a:pPr/>
              <a:t>17</a:t>
            </a:fld>
            <a:endParaRPr lang="hu-H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6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d9041aa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fd9041aab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gfd9041aab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2196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0ede5ed4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00ede5ed4c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3" name="Google Shape;313;g100ede5ed4c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25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1ce6d9ea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1ce6d9ea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6" name="Google Shape;346;g101ce6d9ea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26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4a83d062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4a83d062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4a83d062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4a83d062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4a83d062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4a83d062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4a83d062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4a83d062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4a83d062f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4a83d062f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4a83d062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4a83d062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4a83d062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4a83d062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 - 01b 1">
  <p:cSld name="TITLE_1_1_1_1_2_1">
    <p:bg>
      <p:bgPr>
        <a:solidFill>
          <a:srgbClr val="F8EFE9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50100" y="744575"/>
            <a:ext cx="4455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900"/>
              <a:buFont typeface="Roboto"/>
              <a:buNone/>
              <a:defRPr sz="29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50100" y="2834125"/>
            <a:ext cx="293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200"/>
              <a:buFont typeface="Roboto Light"/>
              <a:buNone/>
              <a:defRPr sz="1200">
                <a:solidFill>
                  <a:srgbClr val="06038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97741" y="337650"/>
            <a:ext cx="2014609" cy="386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2 - 03">
  <p:cSld name="TITLE_2_2_3_1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3990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None/>
              <a:defRPr sz="15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9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  <a:defRPr sz="14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8400" y="740762"/>
            <a:ext cx="1898938" cy="366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2 - 04">
  <p:cSld name="TITLE_2_1_2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8520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None/>
              <a:defRPr sz="15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1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  <a:defRPr sz="14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562900" y="1152475"/>
            <a:ext cx="381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  <a:defRPr sz="14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/>
          <p:nvPr/>
        </p:nvSpPr>
        <p:spPr>
          <a:xfrm>
            <a:off x="-15750" y="4395900"/>
            <a:ext cx="9175500" cy="774300"/>
          </a:xfrm>
          <a:prstGeom prst="rect">
            <a:avLst/>
          </a:prstGeom>
          <a:solidFill>
            <a:srgbClr val="0603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4" name="Google Shape;9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7925" y="4523250"/>
            <a:ext cx="243675" cy="4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3 - 01">
  <p:cSld name="TITLE_2_3">
    <p:bg>
      <p:bgPr>
        <a:solidFill>
          <a:srgbClr val="F8EFE9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8520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None/>
              <a:defRPr sz="15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7925" y="4523250"/>
            <a:ext cx="243675" cy="4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11700" y="1529950"/>
            <a:ext cx="8520600" cy="30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  <a:defRPr sz="14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3 - 02">
  <p:cSld name="TITLE_2_2_1">
    <p:bg>
      <p:bgPr>
        <a:solidFill>
          <a:srgbClr val="F8EFE9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>
            <a:spLocks noGrp="1"/>
          </p:cNvSpPr>
          <p:nvPr>
            <p:ph type="pic" idx="2"/>
          </p:nvPr>
        </p:nvSpPr>
        <p:spPr>
          <a:xfrm>
            <a:off x="4735600" y="0"/>
            <a:ext cx="4408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3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3990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None/>
              <a:defRPr sz="15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7925" y="4523250"/>
            <a:ext cx="243675" cy="4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9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  <a:defRPr sz="14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3 - 03">
  <p:cSld name="TITLE_2_2_3_1_1">
    <p:bg>
      <p:bgPr>
        <a:solidFill>
          <a:srgbClr val="F8EFE9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3990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None/>
              <a:defRPr sz="15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9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  <a:defRPr sz="14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7" name="Google Shape;10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8400" y="740762"/>
            <a:ext cx="1898938" cy="366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3 - 04">
  <p:cSld name="TITLE_2_1_1">
    <p:bg>
      <p:bgPr>
        <a:solidFill>
          <a:srgbClr val="F8EFE9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8520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None/>
              <a:defRPr sz="15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7925" y="4523250"/>
            <a:ext cx="243675" cy="4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1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  <a:defRPr sz="14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2"/>
          </p:nvPr>
        </p:nvSpPr>
        <p:spPr>
          <a:xfrm>
            <a:off x="4562900" y="1152475"/>
            <a:ext cx="381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  <a:defRPr sz="14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01">
  <p:cSld name="TITLE_3_1">
    <p:bg>
      <p:bgPr>
        <a:solidFill>
          <a:srgbClr val="06038D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ctrTitle"/>
          </p:nvPr>
        </p:nvSpPr>
        <p:spPr>
          <a:xfrm>
            <a:off x="311700" y="1999070"/>
            <a:ext cx="8520600" cy="12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sz="2900" b="1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subTitle" idx="1"/>
          </p:nvPr>
        </p:nvSpPr>
        <p:spPr>
          <a:xfrm>
            <a:off x="311700" y="341001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8738" y="1344275"/>
            <a:ext cx="243675" cy="4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02">
  <p:cSld name="TITLE_3_1_1"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ctrTitle"/>
          </p:nvPr>
        </p:nvSpPr>
        <p:spPr>
          <a:xfrm>
            <a:off x="311700" y="1999070"/>
            <a:ext cx="8520600" cy="12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900"/>
              <a:buFont typeface="Roboto"/>
              <a:buNone/>
              <a:defRPr sz="29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ubTitle" idx="1"/>
          </p:nvPr>
        </p:nvSpPr>
        <p:spPr>
          <a:xfrm>
            <a:off x="311700" y="341001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 Light"/>
              <a:buNone/>
              <a:defRPr sz="1400">
                <a:solidFill>
                  <a:srgbClr val="06038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8738" y="1344275"/>
            <a:ext cx="243675" cy="4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03">
  <p:cSld name="TITLE_3_1_1_2">
    <p:bg>
      <p:bgPr>
        <a:solidFill>
          <a:srgbClr val="F8EFE9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ctrTitle"/>
          </p:nvPr>
        </p:nvSpPr>
        <p:spPr>
          <a:xfrm>
            <a:off x="311700" y="1999070"/>
            <a:ext cx="8520600" cy="12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900"/>
              <a:buFont typeface="Roboto"/>
              <a:buNone/>
              <a:defRPr sz="29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ubTitle" idx="1"/>
          </p:nvPr>
        </p:nvSpPr>
        <p:spPr>
          <a:xfrm>
            <a:off x="311700" y="341001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 Light"/>
              <a:buNone/>
              <a:defRPr sz="1400">
                <a:solidFill>
                  <a:srgbClr val="06038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pic>
        <p:nvPicPr>
          <p:cNvPr id="124" name="Google Shape;12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8738" y="1344275"/>
            <a:ext cx="243675" cy="4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04">
  <p:cSld name="TITLE_3_1_1_1">
    <p:bg>
      <p:bgPr>
        <a:solidFill>
          <a:srgbClr val="E4D5D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ctrTitle"/>
          </p:nvPr>
        </p:nvSpPr>
        <p:spPr>
          <a:xfrm>
            <a:off x="311700" y="1999070"/>
            <a:ext cx="8520600" cy="12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900"/>
              <a:buFont typeface="Roboto"/>
              <a:buNone/>
              <a:defRPr sz="29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subTitle" idx="1"/>
          </p:nvPr>
        </p:nvSpPr>
        <p:spPr>
          <a:xfrm>
            <a:off x="311700" y="341001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 Light"/>
              <a:buNone/>
              <a:defRPr sz="1400">
                <a:solidFill>
                  <a:srgbClr val="06038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pic>
        <p:nvPicPr>
          <p:cNvPr id="128" name="Google Shape;12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8738" y="1344275"/>
            <a:ext cx="243675" cy="4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lválasztó 01a" type="title">
  <p:cSld name="TITLE">
    <p:bg>
      <p:bgPr>
        <a:solidFill>
          <a:srgbClr val="06038D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sz="2900" b="1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9" name="Google Shape;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7925" y="4523250"/>
            <a:ext cx="243675" cy="4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1b">
  <p:cSld name="TITLE_1_1_1_1_1_1_1_1_1_1_1">
    <p:bg>
      <p:bgPr>
        <a:solidFill>
          <a:srgbClr val="50505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ctrTitle"/>
          </p:nvPr>
        </p:nvSpPr>
        <p:spPr>
          <a:xfrm>
            <a:off x="1143000" y="184092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CA0"/>
              </a:buClr>
              <a:buSzPts val="2300"/>
              <a:buFont typeface="Montserrat Black"/>
              <a:buNone/>
              <a:defRPr sz="2300">
                <a:solidFill>
                  <a:srgbClr val="93CCA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Thin"/>
              <a:buNone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Thin"/>
              <a:buNone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Thin"/>
              <a:buNone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Thin"/>
              <a:buNone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Thin"/>
              <a:buNone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Thin"/>
              <a:buNone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Thin"/>
              <a:buNone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Thin"/>
              <a:buNone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subTitle" idx="1"/>
          </p:nvPr>
        </p:nvSpPr>
        <p:spPr>
          <a:xfrm>
            <a:off x="1143000" y="370067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Light"/>
              <a:buNone/>
              <a:defRPr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ts val="900"/>
              <a:buFont typeface="Montserrat Light"/>
              <a:buNone/>
              <a:defRPr sz="900">
                <a:solidFill>
                  <a:srgbClr val="505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ts val="900"/>
              <a:buFont typeface="Montserrat Light"/>
              <a:buNone/>
              <a:defRPr sz="900">
                <a:solidFill>
                  <a:srgbClr val="505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ts val="900"/>
              <a:buFont typeface="Montserrat Light"/>
              <a:buNone/>
              <a:defRPr sz="900">
                <a:solidFill>
                  <a:srgbClr val="505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ts val="900"/>
              <a:buFont typeface="Montserrat Light"/>
              <a:buNone/>
              <a:defRPr sz="900">
                <a:solidFill>
                  <a:srgbClr val="505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ts val="900"/>
              <a:buFont typeface="Montserrat Light"/>
              <a:buNone/>
              <a:defRPr sz="900">
                <a:solidFill>
                  <a:srgbClr val="505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ts val="900"/>
              <a:buFont typeface="Montserrat Light"/>
              <a:buNone/>
              <a:defRPr sz="900">
                <a:solidFill>
                  <a:srgbClr val="505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05050"/>
              </a:buClr>
              <a:buSzPts val="900"/>
              <a:buFont typeface="Montserrat Light"/>
              <a:buNone/>
              <a:defRPr sz="900">
                <a:solidFill>
                  <a:srgbClr val="505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505050"/>
              </a:buClr>
              <a:buSzPts val="900"/>
              <a:buFont typeface="Montserrat Light"/>
              <a:buNone/>
              <a:defRPr sz="900">
                <a:solidFill>
                  <a:srgbClr val="505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32" name="Google Shape;132;p30"/>
          <p:cNvPicPr preferRelativeResize="0"/>
          <p:nvPr/>
        </p:nvPicPr>
        <p:blipFill rotWithShape="1">
          <a:blip r:embed="rId2">
            <a:alphaModFix/>
          </a:blip>
          <a:srcRect l="1643" r="1653"/>
          <a:stretch/>
        </p:blipFill>
        <p:spPr>
          <a:xfrm>
            <a:off x="8587388" y="4730738"/>
            <a:ext cx="446848" cy="30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C4255E-1F26-4A9C-9E7F-D403D827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F6A028-2BEE-4725-A8BF-CC6DCDC86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214B76-A55C-464C-ABD0-28ED4799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81E6-24B4-4F1F-B41E-AD257B952358}" type="datetimeFigureOut">
              <a:rPr lang="hu-HU" smtClean="0"/>
              <a:t>2022. 05. 02.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3B409C-2274-4519-9B3F-47DCD383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BD6D3E9-CBD0-4E54-AF54-916DE9FB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E98B-12CB-4F9C-9885-404D51811D1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27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lválasztó 01b">
  <p:cSld name="TITLE_3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900"/>
              <a:buFont typeface="Roboto"/>
              <a:buNone/>
              <a:defRPr sz="29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 Light"/>
              <a:buNone/>
              <a:defRPr sz="1400">
                <a:solidFill>
                  <a:srgbClr val="06038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2800"/>
              <a:buNone/>
              <a:defRPr sz="28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7925" y="4523250"/>
            <a:ext cx="243675" cy="4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1 - 01">
  <p:cSld name="TITLE_2">
    <p:bg>
      <p:bgPr>
        <a:solidFill>
          <a:srgbClr val="06038D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8520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 b="1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7925" y="4523250"/>
            <a:ext cx="243675" cy="4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529950"/>
            <a:ext cx="8520600" cy="30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1 - 02">
  <p:cSld name="TITLE_2_2">
    <p:bg>
      <p:bgPr>
        <a:solidFill>
          <a:srgbClr val="06038D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4735600" y="0"/>
            <a:ext cx="4408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3990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 b="1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7925" y="4523250"/>
            <a:ext cx="243675" cy="4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9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1 - 04">
  <p:cSld name="TITLE_2_1">
    <p:bg>
      <p:bgPr>
        <a:solidFill>
          <a:srgbClr val="06038D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8520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 sz="1500" b="1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7925" y="4523250"/>
            <a:ext cx="243675" cy="4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1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4562900" y="1152475"/>
            <a:ext cx="381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○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■"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2 - 01">
  <p:cSld name="TITLE_2_4">
    <p:bg>
      <p:bgPr>
        <a:solidFill>
          <a:srgbClr val="E4D5D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-15750" y="4612800"/>
            <a:ext cx="9175500" cy="557400"/>
          </a:xfrm>
          <a:prstGeom prst="rect">
            <a:avLst/>
          </a:prstGeom>
          <a:solidFill>
            <a:srgbClr val="0603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7"/>
          <p:cNvSpPr txBox="1">
            <a:spLocks noGrp="1"/>
          </p:cNvSpPr>
          <p:nvPr>
            <p:ph type="ctrTitle"/>
          </p:nvPr>
        </p:nvSpPr>
        <p:spPr>
          <a:xfrm>
            <a:off x="311700" y="127677"/>
            <a:ext cx="8520600" cy="737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None/>
              <a:defRPr sz="2800" b="1">
                <a:solidFill>
                  <a:srgbClr val="06038D"/>
                </a:solidFill>
                <a:latin typeface="+mj-lt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 dirty="0"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10462" y="4657575"/>
            <a:ext cx="243675" cy="4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11700" y="989731"/>
            <a:ext cx="8520600" cy="3227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  <a:defRPr sz="1800">
                <a:solidFill>
                  <a:srgbClr val="06038D"/>
                </a:solidFill>
                <a:latin typeface="+mj-lt"/>
                <a:ea typeface="Roboto"/>
                <a:cs typeface="Roboto"/>
                <a:sym typeface="Roboto"/>
              </a:defRPr>
            </a:lvl1pPr>
            <a:lvl2pPr marL="914400" lvl="1" indent="-292100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800">
                <a:solidFill>
                  <a:srgbClr val="06038D"/>
                </a:solidFill>
                <a:latin typeface="+mj-lt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4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lang="hu-HU" dirty="0"/>
          </a:p>
          <a:p>
            <a:pPr lvl="1"/>
            <a:endParaRPr lang="hu-HU" sz="1800" dirty="0">
              <a:latin typeface="+mj-lt"/>
            </a:endParaRPr>
          </a:p>
          <a:p>
            <a:pPr lvl="2"/>
            <a:endParaRPr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5B83DDE-C5B8-4F7C-870D-47645DD22872}"/>
              </a:ext>
            </a:extLst>
          </p:cNvPr>
          <p:cNvSpPr txBox="1"/>
          <p:nvPr userDrawn="1"/>
        </p:nvSpPr>
        <p:spPr>
          <a:xfrm>
            <a:off x="4368800" y="4774168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A8F5A1C-8BAB-450C-A01B-77CF42760D43}" type="slidenum">
              <a:rPr lang="hu-HU" smtClean="0">
                <a:solidFill>
                  <a:schemeClr val="tx1"/>
                </a:solidFill>
              </a:rPr>
              <a:t>‹#›</a:t>
            </a:fld>
            <a:r>
              <a:rPr lang="hu-HU" dirty="0">
                <a:solidFill>
                  <a:schemeClr val="tx1"/>
                </a:solidFill>
              </a:rPr>
              <a:t>/28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FD92749-6FD3-4A3C-A6AA-A7FE32CB9B9A}"/>
              </a:ext>
            </a:extLst>
          </p:cNvPr>
          <p:cNvSpPr/>
          <p:nvPr userDrawn="1"/>
        </p:nvSpPr>
        <p:spPr>
          <a:xfrm>
            <a:off x="311700" y="926700"/>
            <a:ext cx="8520600" cy="63031"/>
          </a:xfrm>
          <a:prstGeom prst="rect">
            <a:avLst/>
          </a:prstGeom>
          <a:solidFill>
            <a:srgbClr val="06038D"/>
          </a:solidFill>
          <a:ln>
            <a:solidFill>
              <a:srgbClr val="060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2 - 01 1">
  <p:cSld name="TITLE_2_4_1"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-15750" y="4395900"/>
            <a:ext cx="9175500" cy="774300"/>
          </a:xfrm>
          <a:prstGeom prst="rect">
            <a:avLst/>
          </a:prstGeom>
          <a:solidFill>
            <a:srgbClr val="0603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8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8520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None/>
              <a:defRPr sz="15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 dirty="0"/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7925" y="4523250"/>
            <a:ext cx="243675" cy="4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311700" y="1529950"/>
            <a:ext cx="8520600" cy="30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  <a:defRPr sz="14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 02 - 02">
  <p:cSld name="TITLE_2_2_2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>
            <a:spLocks noGrp="1"/>
          </p:cNvSpPr>
          <p:nvPr>
            <p:ph type="pic" idx="2"/>
          </p:nvPr>
        </p:nvSpPr>
        <p:spPr>
          <a:xfrm>
            <a:off x="4735600" y="0"/>
            <a:ext cx="4408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9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3990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None/>
              <a:defRPr sz="1500" b="1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5200"/>
              <a:buNone/>
              <a:defRPr sz="5200">
                <a:solidFill>
                  <a:srgbClr val="06038D"/>
                </a:solidFill>
              </a:defRPr>
            </a:lvl9pPr>
          </a:lstStyle>
          <a:p>
            <a:endParaRPr/>
          </a:p>
        </p:txBody>
      </p:sp>
      <p:pic>
        <p:nvPicPr>
          <p:cNvPr id="83" name="Google Shape;8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7925" y="4523250"/>
            <a:ext cx="243675" cy="4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9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  <a:defRPr sz="14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●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○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000"/>
              <a:buFont typeface="Roboto"/>
              <a:buChar char="■"/>
              <a:defRPr sz="1000">
                <a:solidFill>
                  <a:srgbClr val="06038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6038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29950"/>
            <a:ext cx="8520600" cy="3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9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5D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ctrTitle"/>
          </p:nvPr>
        </p:nvSpPr>
        <p:spPr>
          <a:xfrm>
            <a:off x="650100" y="744575"/>
            <a:ext cx="4455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megújult és megújuló MOK</a:t>
            </a:r>
            <a:endParaRPr dirty="0"/>
          </a:p>
        </p:txBody>
      </p:sp>
      <p:sp>
        <p:nvSpPr>
          <p:cNvPr id="138" name="Google Shape;138;p31"/>
          <p:cNvSpPr txBox="1">
            <a:spLocks noGrp="1"/>
          </p:cNvSpPr>
          <p:nvPr>
            <p:ph type="subTitle" idx="1"/>
          </p:nvPr>
        </p:nvSpPr>
        <p:spPr>
          <a:xfrm>
            <a:off x="650100" y="3606325"/>
            <a:ext cx="2938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Kincses Gyula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elnök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47D456-B6E6-45E6-9FB8-A75859A92C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Eredmények – részeredmények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9239DAD-A6F9-42C1-94F1-CE1E7B675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Alapellátás:</a:t>
            </a:r>
          </a:p>
          <a:p>
            <a:pPr lvl="1"/>
            <a:r>
              <a:rPr lang="hu-HU" sz="1600" dirty="0"/>
              <a:t>A vállalkozók közül egyedül az alapellátásban sikerült elérni vállalkozóknak béremelést. (De nem eleget)</a:t>
            </a:r>
          </a:p>
          <a:p>
            <a:pPr lvl="1"/>
            <a:r>
              <a:rPr lang="hu-HU" sz="1600" dirty="0"/>
              <a:t>Egyéb kis előrelépések, MOK adósságtörlesztés: díjtételek meghatározása, praxisok jegyzékbevétele.</a:t>
            </a:r>
          </a:p>
          <a:p>
            <a:pPr>
              <a:spcBef>
                <a:spcPts val="1200"/>
              </a:spcBef>
            </a:pPr>
            <a:r>
              <a:rPr lang="hu-HU" dirty="0"/>
              <a:t>Ügyeleti díj</a:t>
            </a:r>
          </a:p>
          <a:p>
            <a:pPr lvl="1"/>
            <a:r>
              <a:rPr lang="hu-HU" sz="1600" dirty="0"/>
              <a:t>jobb, igazságosabb, a fiatalokat jobban támogató rendszer jött létre</a:t>
            </a:r>
          </a:p>
          <a:p>
            <a:pPr lvl="1"/>
            <a:r>
              <a:rPr lang="hu-HU" sz="1600" dirty="0"/>
              <a:t>29 Mrd Ft többletpénz került az ügyeletbe</a:t>
            </a:r>
          </a:p>
          <a:p>
            <a:pPr lvl="1"/>
            <a:r>
              <a:rPr lang="hu-HU" sz="1600" dirty="0"/>
              <a:t>Ma a kollegák véleménye szerint nagyobb probléma az ügyelet utáni pihenőidő kérdése</a:t>
            </a:r>
          </a:p>
        </p:txBody>
      </p:sp>
    </p:spTree>
    <p:extLst>
      <p:ext uri="{BB962C8B-B14F-4D97-AF65-F5344CB8AC3E}">
        <p14:creationId xmlns:p14="http://schemas.microsoft.com/office/powerpoint/2010/main" val="196761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8520600" cy="66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Amit nem sikerült elérni</a:t>
            </a:r>
            <a:endParaRPr dirty="0"/>
          </a:p>
        </p:txBody>
      </p:sp>
      <p:sp>
        <p:nvSpPr>
          <p:cNvPr id="218" name="Google Shape;218;p44"/>
          <p:cNvSpPr txBox="1">
            <a:spLocks noGrp="1"/>
          </p:cNvSpPr>
          <p:nvPr>
            <p:ph type="body" idx="1"/>
          </p:nvPr>
        </p:nvSpPr>
        <p:spPr>
          <a:xfrm>
            <a:off x="354090" y="1052249"/>
            <a:ext cx="8684700" cy="3307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hu" sz="1500" dirty="0"/>
              <a:t>A nem Eszjtv. alá tartozó, de a közellátásban dolgozó orvosok számára a bértáblának megfelelő jövedelem biztosítása.</a:t>
            </a:r>
            <a:endParaRPr sz="1500" dirty="0"/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hu" sz="1500" dirty="0"/>
              <a:t>100%-os táppénz a COVID-os egészségügyi dolgozóknak, a karantén alatt is.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hu-HU" sz="1500" dirty="0"/>
              <a:t>Az Eszjtv. módosításában:</a:t>
            </a:r>
          </a:p>
          <a:p>
            <a:pPr marL="914400" lvl="1" indent="-317500" algn="l" rtl="0">
              <a:lnSpc>
                <a:spcPct val="105000"/>
              </a:lnSpc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-HU" sz="1400" dirty="0">
                <a:solidFill>
                  <a:srgbClr val="06038D"/>
                </a:solidFill>
              </a:rPr>
              <a:t>Az alapbér nagyobb differenciálása</a:t>
            </a:r>
          </a:p>
          <a:p>
            <a:pPr marL="914400" lvl="1" indent="-317500" algn="l" rtl="0">
              <a:lnSpc>
                <a:spcPct val="105000"/>
              </a:lnSpc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-HU" sz="1400" dirty="0">
                <a:solidFill>
                  <a:srgbClr val="06038D"/>
                </a:solidFill>
              </a:rPr>
              <a:t>Az összeférhetetlenségi szabályokat tartalmazó kormányrendelet megalkotása, a köz- és magán együttműködésének szabályozása</a:t>
            </a:r>
          </a:p>
          <a:p>
            <a:pPr marL="914400" lvl="1" indent="-317500" algn="l" rtl="0">
              <a:lnSpc>
                <a:spcPct val="105000"/>
              </a:lnSpc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-HU" sz="1400" dirty="0">
                <a:solidFill>
                  <a:srgbClr val="06038D"/>
                </a:solidFill>
              </a:rPr>
              <a:t>A szakdolgozók béremelése</a:t>
            </a:r>
          </a:p>
          <a:p>
            <a:pPr marL="457200" lvl="0" indent="-3175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</a:pPr>
            <a:r>
              <a:rPr lang="hu" sz="1500" dirty="0">
                <a:solidFill>
                  <a:srgbClr val="06038D"/>
                </a:solidFill>
              </a:rPr>
              <a:t>Egészségügyben dolgozó vállalkozások bekerüljenek a veszélyeztetett és támogatott ágazatok körébe.</a:t>
            </a:r>
            <a:endParaRPr sz="1500" dirty="0">
              <a:solidFill>
                <a:srgbClr val="06038D"/>
              </a:solidFill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</a:pPr>
            <a:r>
              <a:rPr lang="hu" sz="1500" dirty="0">
                <a:solidFill>
                  <a:srgbClr val="06038D"/>
                </a:solidFill>
              </a:rPr>
              <a:t>A szakmai kollégiumok átalakítása: MOK delegálhasson a tagozatokba.</a:t>
            </a:r>
            <a:endParaRPr sz="1500" dirty="0">
              <a:solidFill>
                <a:srgbClr val="06038D"/>
              </a:solidFill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</a:pPr>
            <a:r>
              <a:rPr lang="hu" sz="1500" dirty="0">
                <a:solidFill>
                  <a:srgbClr val="06038D"/>
                </a:solidFill>
              </a:rPr>
              <a:t>Ágazati nyugdíjpénztár a nyugdíj előtt álló idős kollégák helyzetének javítása érdekében.</a:t>
            </a:r>
            <a:endParaRPr sz="1500" dirty="0">
              <a:solidFill>
                <a:srgbClr val="06038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28C3EC-32FE-4F10-B58B-476A574FB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Hogyan tovább?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1F39D4-5D4B-408F-A6A1-D12BDB1FF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8237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0BA646-96EE-4D17-BE10-EACEB70DD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Most, a választások után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6CBDDB4-0CE8-4187-9E06-7CA6E3907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9731"/>
            <a:ext cx="8520600" cy="350354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hu-HU" dirty="0"/>
              <a:t>Tovább kell folytatni a megkezdett ügyeket (vállalkozók, magánalkalmazottak bére, mi lesz a közreműködőkkel, ügyelet, stb.), de magasabbra kell emelni a tekintetet.</a:t>
            </a:r>
          </a:p>
          <a:p>
            <a:pPr>
              <a:lnSpc>
                <a:spcPct val="85000"/>
              </a:lnSpc>
            </a:pPr>
            <a:r>
              <a:rPr lang="hu-HU" dirty="0"/>
              <a:t>A választás utáni időben lehet rendszerszintű változásokat elérni, és erre most nagy szükség is van.</a:t>
            </a:r>
          </a:p>
          <a:p>
            <a:pPr>
              <a:lnSpc>
                <a:spcPct val="85000"/>
              </a:lnSpc>
            </a:pPr>
            <a:r>
              <a:rPr lang="hu-HU" dirty="0"/>
              <a:t>Levelet írtunk Orbán Viktornak, hogy elkerülhetetlennek a változások, de nem elszenvedői, hanem részesei, befolyásokói akarunk lenni.</a:t>
            </a:r>
          </a:p>
          <a:p>
            <a:pPr>
              <a:lnSpc>
                <a:spcPct val="85000"/>
              </a:lnSpc>
            </a:pPr>
            <a:r>
              <a:rPr lang="hu-HU" dirty="0"/>
              <a:t>Ehhez megerősödött, más szervezetű MOK-ra van szükség. </a:t>
            </a:r>
          </a:p>
          <a:p>
            <a:pPr lvl="1">
              <a:lnSpc>
                <a:spcPct val="85000"/>
              </a:lnSpc>
            </a:pPr>
            <a:r>
              <a:rPr lang="hu-HU" sz="1600" dirty="0"/>
              <a:t>Új struktúra</a:t>
            </a:r>
          </a:p>
          <a:p>
            <a:pPr lvl="1">
              <a:lnSpc>
                <a:spcPct val="85000"/>
              </a:lnSpc>
            </a:pPr>
            <a:r>
              <a:rPr lang="hu-HU" sz="1600" dirty="0"/>
              <a:t>Demonstratív akarategység</a:t>
            </a:r>
          </a:p>
          <a:p>
            <a:pPr>
              <a:lnSpc>
                <a:spcPct val="85000"/>
              </a:lnSpc>
            </a:pPr>
            <a:r>
              <a:rPr lang="hu-HU" sz="1600" dirty="0"/>
              <a:t>Realitásérzék: nehezedő gazdasági körülmények között kell dolgoznunk.</a:t>
            </a:r>
          </a:p>
        </p:txBody>
      </p:sp>
    </p:spTree>
    <p:extLst>
      <p:ext uri="{BB962C8B-B14F-4D97-AF65-F5344CB8AC3E}">
        <p14:creationId xmlns:p14="http://schemas.microsoft.com/office/powerpoint/2010/main" val="62488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0631CE-FB11-4AC2-83D1-1C97ACFFB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MOK feladatai a jövőben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BE70E6-5A21-4B83-A012-882F1D248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MOK feladata az is, hogy hozzájáruljon egy jobb munkakörnyezethez, azaz egy korszerű egészségügy kialakulásához.</a:t>
            </a:r>
            <a:br>
              <a:rPr lang="hu-HU" dirty="0"/>
            </a:br>
            <a:r>
              <a:rPr lang="hu-HU" dirty="0"/>
              <a:t>És az orvosi kompetencián, a gyógyításon túl is felelősséget érzünk a lakosság egészségi állapotáért is. Ezért részt kell venni az egészségpolitika alakításában. </a:t>
            </a:r>
          </a:p>
          <a:p>
            <a:pPr>
              <a:spcBef>
                <a:spcPts val="1200"/>
              </a:spcBef>
            </a:pPr>
            <a:r>
              <a:rPr lang="hu-HU" dirty="0"/>
              <a:t>Ehhez </a:t>
            </a:r>
          </a:p>
          <a:p>
            <a:pPr lvl="1"/>
            <a:r>
              <a:rPr lang="hu-HU" dirty="0"/>
              <a:t>Tovább kell erősíteni a MOK elismertségét, társadalmi súlyát</a:t>
            </a:r>
          </a:p>
          <a:p>
            <a:pPr lvl="1"/>
            <a:r>
              <a:rPr lang="hu-HU" dirty="0"/>
              <a:t>A MOK-ot szervezeti átalakításával alkalmassá kell tenni az új feladatra</a:t>
            </a:r>
          </a:p>
          <a:p>
            <a:pPr lvl="1"/>
            <a:r>
              <a:rPr lang="hu-HU" dirty="0"/>
              <a:t>Partnerségben együtt kell működni a mindenkori kormányzattal. (A MOK-on nem múlik)</a:t>
            </a:r>
          </a:p>
        </p:txBody>
      </p:sp>
    </p:spTree>
    <p:extLst>
      <p:ext uri="{BB962C8B-B14F-4D97-AF65-F5344CB8AC3E}">
        <p14:creationId xmlns:p14="http://schemas.microsoft.com/office/powerpoint/2010/main" val="3684587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07AFDB-1236-4589-BFF3-8695A74DEB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egészségügy problémái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B007F21-3C61-40DB-B487-ECA3D0956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9731"/>
            <a:ext cx="8520600" cy="344102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Irányítási válság, globális vízió, a „mesterterv” hiánya.</a:t>
            </a:r>
          </a:p>
          <a:p>
            <a:r>
              <a:rPr lang="hu-HU" dirty="0"/>
              <a:t>A változatlan szerkezetet nem lehet humánerőforrással ellátni.</a:t>
            </a:r>
          </a:p>
          <a:p>
            <a:r>
              <a:rPr lang="hu-HU" dirty="0"/>
              <a:t>A szokások által felülírt, nem betartatott betegutak és szakmai szabályok</a:t>
            </a:r>
          </a:p>
          <a:p>
            <a:r>
              <a:rPr lang="hu-HU" dirty="0"/>
              <a:t>Az alapellátás a korstruktúra miatt egyre jobban kiürül.</a:t>
            </a:r>
          </a:p>
          <a:p>
            <a:r>
              <a:rPr lang="hu-HU" dirty="0"/>
              <a:t>Az egyenszilárdság problémái, nagy különbségek az infrastruktúra állapotában, a kapacitásokban és a minőségben.</a:t>
            </a:r>
          </a:p>
          <a:p>
            <a:r>
              <a:rPr lang="hu-HU" dirty="0"/>
              <a:t>A szakdolgozók (szakdolgozói béremelés és kompetenciakiterjesztés) nélkül nincs működőképes egészségügy.</a:t>
            </a:r>
          </a:p>
          <a:p>
            <a:r>
              <a:rPr lang="hu-HU" dirty="0"/>
              <a:t>A magánegészségügy agresszív növekedése szétszakítja az egészségügyet, ellehetetleníti a közfinanszírozott egészségügyet.</a:t>
            </a:r>
          </a:p>
          <a:p>
            <a:r>
              <a:rPr lang="hu-HU" dirty="0"/>
              <a:t>A jelentős többletpénz egyenetlenül és motivációs rendszer nélkül érkezett, komplex átalakítás hiányában nem hozta a rendszer és hozzáférésének javulását.</a:t>
            </a:r>
          </a:p>
        </p:txBody>
      </p:sp>
    </p:spTree>
    <p:extLst>
      <p:ext uri="{BB962C8B-B14F-4D97-AF65-F5344CB8AC3E}">
        <p14:creationId xmlns:p14="http://schemas.microsoft.com/office/powerpoint/2010/main" val="3781576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BD806-7BA2-463D-BF98-94A4D878D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háziorvosi korfa, </a:t>
            </a: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2021-es adat </a:t>
            </a:r>
            <a:br>
              <a:rPr lang="hu-HU" sz="3000" dirty="0"/>
            </a:br>
            <a:r>
              <a:rPr lang="hu-HU" sz="2100" dirty="0"/>
              <a:t>(365-el több 60 év feletti kolléga dolgozott, mint 60 év alatti) </a:t>
            </a:r>
            <a:endParaRPr lang="hu-HU" sz="3000" dirty="0"/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9A74548B-338F-4C52-8015-3E1D2AFE24D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287746"/>
              </p:ext>
            </p:extLst>
          </p:nvPr>
        </p:nvGraphicFramePr>
        <p:xfrm>
          <a:off x="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A6179C9C-A1D6-4602-8FB9-43351D90D6B4}"/>
              </a:ext>
            </a:extLst>
          </p:cNvPr>
          <p:cNvSpPr txBox="1"/>
          <p:nvPr/>
        </p:nvSpPr>
        <p:spPr>
          <a:xfrm>
            <a:off x="628650" y="4742699"/>
            <a:ext cx="3698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Forrás: Országos kollegiális vezető 2021 augusztus</a:t>
            </a: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D9311251-0A42-443B-9A69-9A78B4D6BD99}"/>
              </a:ext>
            </a:extLst>
          </p:cNvPr>
          <p:cNvCxnSpPr/>
          <p:nvPr/>
        </p:nvCxnSpPr>
        <p:spPr>
          <a:xfrm>
            <a:off x="4193073" y="1429046"/>
            <a:ext cx="0" cy="3021227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6218E9F8-185B-4A46-AA60-7D6684AA9B71}"/>
              </a:ext>
            </a:extLst>
          </p:cNvPr>
          <p:cNvSpPr txBox="1"/>
          <p:nvPr/>
        </p:nvSpPr>
        <p:spPr>
          <a:xfrm>
            <a:off x="3764471" y="1612557"/>
            <a:ext cx="26949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/>
              <a:t>2787 fő		3152 fő</a:t>
            </a:r>
          </a:p>
        </p:txBody>
      </p:sp>
    </p:spTree>
    <p:extLst>
      <p:ext uri="{BB962C8B-B14F-4D97-AF65-F5344CB8AC3E}">
        <p14:creationId xmlns:p14="http://schemas.microsoft.com/office/powerpoint/2010/main" val="187998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/>
              <a:t>Köz- és magán - A kockázat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350"/>
              </a:spcBef>
            </a:pPr>
            <a:r>
              <a:rPr lang="hu-HU" sz="1800" b="1" dirty="0"/>
              <a:t>A magánegészségügy erősödése elkerülhetetlen, de erős szeparációs szándék esetén megvan annak a veszélye, </a:t>
            </a:r>
            <a:r>
              <a:rPr lang="hu-HU" sz="1800" dirty="0"/>
              <a:t>hogy</a:t>
            </a:r>
          </a:p>
          <a:p>
            <a:pPr>
              <a:spcBef>
                <a:spcPts val="450"/>
              </a:spcBef>
              <a:buNone/>
            </a:pPr>
            <a:r>
              <a:rPr lang="hu-HU" sz="1800" i="1" dirty="0"/>
              <a:t>	</a:t>
            </a:r>
            <a:r>
              <a:rPr lang="hu-HU" sz="1800" b="1" dirty="0"/>
              <a:t>az egészségügy kettészakad, </a:t>
            </a:r>
            <a:r>
              <a:rPr lang="hu-HU" sz="1800" i="1" dirty="0"/>
              <a:t>a közösségi egészségügy egy egyre rosszabb szegényellátássá romlik, a tehetősebbek pedig egyre inkább a magánegészségügyet veszik igénybe.</a:t>
            </a:r>
          </a:p>
          <a:p>
            <a:pPr>
              <a:spcBef>
                <a:spcPts val="1800"/>
              </a:spcBef>
            </a:pPr>
            <a:r>
              <a:rPr lang="hu-HU" sz="1800" dirty="0"/>
              <a:t>Egy ekkora országban és ilyen jövedelmi szint mellett ez komoly kockázat, mert </a:t>
            </a:r>
          </a:p>
          <a:p>
            <a:pPr lvl="1">
              <a:spcBef>
                <a:spcPts val="675"/>
              </a:spcBef>
            </a:pPr>
            <a:r>
              <a:rPr lang="hu-HU" sz="1600" b="1" dirty="0"/>
              <a:t>nincs két egészségügyre való orvosunk, szakdolgozónk, és </a:t>
            </a:r>
          </a:p>
          <a:p>
            <a:pPr lvl="1">
              <a:spcBef>
                <a:spcPts val="675"/>
              </a:spcBef>
            </a:pPr>
            <a:r>
              <a:rPr lang="hu-HU" sz="1600" dirty="0"/>
              <a:t>egy komplett, mindent megoldó, az egész országot lefedő </a:t>
            </a:r>
            <a:r>
              <a:rPr lang="hu-HU" sz="1600" b="1" dirty="0"/>
              <a:t>„második” egészségügy fenntartásához nem elég gazdag az elit.</a:t>
            </a:r>
          </a:p>
          <a:p>
            <a:pPr marL="342900" lvl="1" indent="0">
              <a:spcBef>
                <a:spcPts val="675"/>
              </a:spcBef>
              <a:buNone/>
            </a:pPr>
            <a:r>
              <a:rPr lang="hu-HU" sz="1800" dirty="0"/>
              <a:t>Ezért végül is se a gazdag, se a szegény nem jut garantáltan megfelelő ellátáshoz</a:t>
            </a:r>
            <a:r>
              <a:rPr lang="hu-HU" sz="1800" b="1" dirty="0"/>
              <a:t>.</a:t>
            </a:r>
          </a:p>
          <a:p>
            <a:pPr marL="342900" lvl="1" indent="0">
              <a:spcBef>
                <a:spcPts val="900"/>
              </a:spcBef>
              <a:buNone/>
            </a:pPr>
            <a:endParaRPr lang="hu-HU" sz="1800" b="1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F7E3B2DE-E035-4EB2-8E8E-858F5BA7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5465645" cy="341640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hu-HU" sz="4000" b="1" dirty="0"/>
              <a:t>A jövőkép – a jövő </a:t>
            </a:r>
          </a:p>
        </p:txBody>
      </p:sp>
    </p:spTree>
    <p:extLst>
      <p:ext uri="{BB962C8B-B14F-4D97-AF65-F5344CB8AC3E}">
        <p14:creationId xmlns:p14="http://schemas.microsoft.com/office/powerpoint/2010/main" val="1302162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1D1A01-506C-479C-ABC0-84AF9541D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Visszatekintés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06BF0BC-DC4B-4091-A95C-4FE2334DE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9731"/>
            <a:ext cx="6132643" cy="353872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dirty="0"/>
              <a:t>1988 </a:t>
            </a:r>
            <a:r>
              <a:rPr lang="hu-HU" sz="1700" dirty="0"/>
              <a:t>decemberében a rendszerváltás folyamatában megalakult a magát köztestületként definiáló, önkéntes tagságú egyesületi Magyar Orvosi Kamara (MOK).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sz="1700" dirty="0"/>
              <a:t>Az egyesületi, majd 1994-től a törvényi felhatalmazással működő Kamara számos jogosítvánnyal, és ehhez igazított szerkezettel rendelkezett.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sz="1700" dirty="0"/>
              <a:t>2006 majd 2010 után mindez ez fokozatosan leépült, illetve megszűnt.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sz="1700" dirty="0"/>
              <a:t>A mai kamarai törvény ma is sokkal több jogosítványt tesz lehetővé, mint amit használunk.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u-HU" sz="1700" b="1" dirty="0"/>
              <a:t>Ezért vissza kell szerezni a kompetenciákat és meg kell újítani a szerkezetet</a:t>
            </a:r>
            <a:r>
              <a:rPr lang="hu-HU" b="1" dirty="0"/>
              <a:t>.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D0AE94E-74F8-44CC-930E-68CEC46E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46" y="1037747"/>
            <a:ext cx="2395618" cy="32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13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ctrTitle"/>
          </p:nvPr>
        </p:nvSpPr>
        <p:spPr>
          <a:xfrm>
            <a:off x="311700" y="127677"/>
            <a:ext cx="8520600" cy="6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b" anchorCtr="0">
            <a:normAutofit/>
          </a:bodyPr>
          <a:lstStyle/>
          <a:p>
            <a:pPr>
              <a:lnSpc>
                <a:spcPct val="85000"/>
              </a:lnSpc>
              <a:buClr>
                <a:srgbClr val="4C661A"/>
              </a:buClr>
              <a:buSzPts val="4000"/>
            </a:pPr>
            <a:r>
              <a:rPr lang="hu-HU" sz="3200" dirty="0">
                <a:latin typeface="Calibri"/>
                <a:ea typeface="Calibri"/>
                <a:cs typeface="Calibri"/>
                <a:sym typeface="Calibri"/>
              </a:rPr>
              <a:t>A Magyar Orvosi Kamara új vezetésének célja</a:t>
            </a:r>
            <a:endParaRPr sz="2400" dirty="0"/>
          </a:p>
        </p:txBody>
      </p:sp>
      <p:sp>
        <p:nvSpPr>
          <p:cNvPr id="142" name="Google Shape;142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rtlCol="0" anchor="t" anchorCtr="0">
            <a:normAutofit fontScale="85000" lnSpcReduction="20000"/>
          </a:bodyPr>
          <a:lstStyle/>
          <a:p>
            <a:pPr marL="270272" indent="-270272">
              <a:lnSpc>
                <a:spcPct val="90000"/>
              </a:lnSpc>
              <a:buSzPts val="2400"/>
              <a:buChar char="•"/>
            </a:pPr>
            <a:r>
              <a:rPr lang="hu-HU" sz="2000" b="1" dirty="0">
                <a:latin typeface="Calibri"/>
                <a:cs typeface="Calibri"/>
                <a:sym typeface="Calibri"/>
              </a:rPr>
              <a:t>Célok a programunkban </a:t>
            </a:r>
            <a:endParaRPr sz="2000" b="1" dirty="0">
              <a:latin typeface="Calibri"/>
              <a:cs typeface="Calibri"/>
              <a:sym typeface="Montserrat SemiBold"/>
            </a:endParaRPr>
          </a:p>
          <a:p>
            <a:pPr marL="473869" lvl="1" indent="-203597">
              <a:lnSpc>
                <a:spcPct val="110000"/>
              </a:lnSpc>
              <a:spcBef>
                <a:spcPts val="600"/>
              </a:spcBef>
              <a:buSzPts val="2200"/>
              <a:buChar char="◦"/>
            </a:pPr>
            <a:r>
              <a:rPr lang="hu-HU" sz="1600" dirty="0">
                <a:latin typeface="Calibri"/>
                <a:cs typeface="Calibri"/>
                <a:sym typeface="Calibri"/>
              </a:rPr>
              <a:t>A szakma megbecsültségének, presztízsének visszaállítása.</a:t>
            </a:r>
          </a:p>
          <a:p>
            <a:pPr marL="473869" lvl="1" indent="-203597">
              <a:lnSpc>
                <a:spcPct val="110000"/>
              </a:lnSpc>
              <a:spcBef>
                <a:spcPts val="600"/>
              </a:spcBef>
              <a:buSzPts val="2200"/>
              <a:buChar char="◦"/>
            </a:pPr>
            <a:r>
              <a:rPr lang="hu-HU" sz="1600" dirty="0">
                <a:latin typeface="Calibri"/>
                <a:cs typeface="Calibri"/>
                <a:sym typeface="Calibri"/>
              </a:rPr>
              <a:t>Együttműködés egy korszerű, fenntartható fejlődésű, igazságos hozzáférést biztosító, betegbiztonságot garantáló, hálapénzmentes egészségügy kialakításában, </a:t>
            </a:r>
            <a:endParaRPr sz="1600" dirty="0">
              <a:latin typeface="Calibri"/>
              <a:cs typeface="Calibri"/>
              <a:sym typeface="Montserrat SemiBold"/>
            </a:endParaRPr>
          </a:p>
          <a:p>
            <a:pPr marL="473869" lvl="1" indent="-203597">
              <a:lnSpc>
                <a:spcPct val="110000"/>
              </a:lnSpc>
              <a:spcBef>
                <a:spcPts val="600"/>
              </a:spcBef>
              <a:buSzPts val="2200"/>
              <a:buChar char="◦"/>
            </a:pPr>
            <a:r>
              <a:rPr lang="hu-HU" sz="1600" dirty="0">
                <a:latin typeface="Calibri"/>
                <a:cs typeface="Calibri"/>
                <a:sym typeface="Calibri"/>
              </a:rPr>
              <a:t>amelyben az orvosok egy munkahelyről, önkizsákmányolás és családjuk elhanyagolása nélkül tudják megteremteni a hivatásuk presztízsének megfelelő megélhetés anyagi feltételeit.</a:t>
            </a:r>
            <a:endParaRPr sz="1600" dirty="0">
              <a:latin typeface="Calibri"/>
              <a:cs typeface="Calibri"/>
              <a:sym typeface="Calibri"/>
            </a:endParaRPr>
          </a:p>
          <a:p>
            <a:pPr marL="270272" indent="-270272">
              <a:lnSpc>
                <a:spcPct val="90000"/>
              </a:lnSpc>
              <a:spcBef>
                <a:spcPts val="1200"/>
              </a:spcBef>
              <a:buSzPts val="2400"/>
              <a:buFont typeface="Cormorant Garamond"/>
              <a:buChar char="•"/>
            </a:pPr>
            <a:r>
              <a:rPr lang="hu-HU" sz="2000" b="1" dirty="0">
                <a:latin typeface="Calibri"/>
                <a:cs typeface="Calibri"/>
                <a:sym typeface="Calibri"/>
              </a:rPr>
              <a:t>Ehhez elengedhetetlen</a:t>
            </a:r>
            <a:endParaRPr sz="2000" b="1" dirty="0">
              <a:latin typeface="Calibri"/>
              <a:cs typeface="Calibri"/>
              <a:sym typeface="Montserrat SemiBold"/>
            </a:endParaRPr>
          </a:p>
          <a:p>
            <a:pPr marL="473869" lvl="1" indent="-203597">
              <a:lnSpc>
                <a:spcPct val="110000"/>
              </a:lnSpc>
              <a:spcBef>
                <a:spcPts val="600"/>
              </a:spcBef>
              <a:buSzPts val="2200"/>
              <a:buFont typeface="Cormorant Garamond"/>
              <a:buChar char="◦"/>
            </a:pPr>
            <a:r>
              <a:rPr lang="hu-HU" sz="1600" dirty="0">
                <a:latin typeface="Calibri"/>
                <a:cs typeface="Calibri"/>
                <a:sym typeface="Calibri"/>
              </a:rPr>
              <a:t>A tisztességes polgári létet biztosító jövedelem elérése és a hálapénz betiltása,</a:t>
            </a:r>
          </a:p>
          <a:p>
            <a:pPr marL="473869" lvl="1" indent="-203597">
              <a:lnSpc>
                <a:spcPct val="110000"/>
              </a:lnSpc>
              <a:spcBef>
                <a:spcPts val="600"/>
              </a:spcBef>
              <a:buSzPts val="2200"/>
              <a:buFont typeface="Cormorant Garamond"/>
              <a:buChar char="◦"/>
            </a:pPr>
            <a:r>
              <a:rPr lang="hu-HU" sz="1600" dirty="0">
                <a:latin typeface="Calibri"/>
                <a:cs typeface="Calibri"/>
                <a:sym typeface="Calibri"/>
              </a:rPr>
              <a:t>a MOK </a:t>
            </a:r>
            <a:r>
              <a:rPr lang="hu-HU" sz="1600" dirty="0" err="1">
                <a:latin typeface="Calibri"/>
                <a:cs typeface="Calibri"/>
                <a:sym typeface="Calibri"/>
              </a:rPr>
              <a:t>újrapozicionálása</a:t>
            </a:r>
            <a:r>
              <a:rPr lang="hu-HU" sz="1600" dirty="0">
                <a:latin typeface="Calibri"/>
                <a:cs typeface="Calibri"/>
                <a:sym typeface="Calibri"/>
              </a:rPr>
              <a:t>, szakmai köztestületi jellegének erősítése,</a:t>
            </a:r>
            <a:endParaRPr sz="1600" dirty="0">
              <a:latin typeface="Calibri"/>
              <a:cs typeface="Calibri"/>
              <a:sym typeface="Montserrat SemiBold"/>
            </a:endParaRPr>
          </a:p>
          <a:p>
            <a:pPr marL="473869" lvl="1" indent="-203597">
              <a:lnSpc>
                <a:spcPct val="110000"/>
              </a:lnSpc>
              <a:spcBef>
                <a:spcPts val="600"/>
              </a:spcBef>
              <a:buSzPts val="2200"/>
              <a:buFont typeface="Cormorant Garamond"/>
              <a:buChar char="◦"/>
            </a:pPr>
            <a:r>
              <a:rPr lang="hu-HU" sz="1600" dirty="0">
                <a:latin typeface="Calibri"/>
                <a:cs typeface="Calibri"/>
                <a:sym typeface="Calibri"/>
              </a:rPr>
              <a:t>az elvesztett jogosítványok visszaszerzése, új szakmai jogosítványok (pl. szakmai kollégium működtetése) szerzése, </a:t>
            </a:r>
          </a:p>
          <a:p>
            <a:pPr marL="473869" lvl="1" indent="-203597">
              <a:lnSpc>
                <a:spcPct val="110000"/>
              </a:lnSpc>
              <a:spcBef>
                <a:spcPts val="600"/>
              </a:spcBef>
              <a:buSzPts val="2200"/>
              <a:buFont typeface="Cormorant Garamond"/>
              <a:buChar char="◦"/>
            </a:pPr>
            <a:r>
              <a:rPr lang="hu-HU" sz="1600" dirty="0">
                <a:latin typeface="Calibri"/>
                <a:cs typeface="Calibri"/>
                <a:sym typeface="Calibri"/>
              </a:rPr>
              <a:t>A MOK szervezeti működési modernizálása.</a:t>
            </a:r>
            <a:endParaRPr sz="1600" dirty="0">
              <a:latin typeface="Calibri"/>
              <a:cs typeface="Calibri"/>
              <a:sym typeface="Montserrat SemiBold"/>
            </a:endParaRPr>
          </a:p>
          <a:p>
            <a:pPr marL="270272" indent="-117872">
              <a:lnSpc>
                <a:spcPct val="90000"/>
              </a:lnSpc>
              <a:spcBef>
                <a:spcPts val="1200"/>
              </a:spcBef>
              <a:buSzPts val="3200"/>
              <a:buNone/>
            </a:pPr>
            <a:endParaRPr sz="2000" dirty="0"/>
          </a:p>
        </p:txBody>
      </p:sp>
      <p:sp>
        <p:nvSpPr>
          <p:cNvPr id="143" name="Google Shape;143;p3"/>
          <p:cNvSpPr txBox="1"/>
          <p:nvPr/>
        </p:nvSpPr>
        <p:spPr>
          <a:xfrm>
            <a:off x="7901171" y="4362556"/>
            <a:ext cx="63863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(2019.)</a:t>
            </a:r>
            <a:endParaRPr sz="10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D23271-7921-4410-BC15-F256F469E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„vízió” céljai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E199C0-4725-4955-9377-B6DB90725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u-HU" dirty="0"/>
              <a:t>Olyan jövőképet kell fogalmaznunk, aminek eredményeként</a:t>
            </a:r>
          </a:p>
          <a:p>
            <a:pPr lvl="1">
              <a:spcBef>
                <a:spcPts val="900"/>
              </a:spcBef>
            </a:pPr>
            <a:r>
              <a:rPr lang="hu-HU" dirty="0"/>
              <a:t>a MOK működésében a szakmai - érdekvédelemi  funkciók dominálnak,</a:t>
            </a:r>
          </a:p>
          <a:p>
            <a:pPr lvl="1">
              <a:spcBef>
                <a:spcPts val="900"/>
              </a:spcBef>
            </a:pPr>
            <a:r>
              <a:rPr lang="hu-HU" dirty="0"/>
              <a:t>a MOK az egészségpolitika érdemi szereplőjévé válik,</a:t>
            </a:r>
          </a:p>
          <a:p>
            <a:pPr lvl="1">
              <a:spcBef>
                <a:spcPts val="900"/>
              </a:spcBef>
            </a:pPr>
            <a:r>
              <a:rPr lang="hu-HU" dirty="0"/>
              <a:t>az orvosok a társadalom megbecsült, elismert tagjai, akiket hitelesnek tekintenek,</a:t>
            </a:r>
          </a:p>
          <a:p>
            <a:pPr lvl="1">
              <a:spcBef>
                <a:spcPts val="900"/>
              </a:spcBef>
            </a:pPr>
            <a:r>
              <a:rPr lang="hu-HU" dirty="0"/>
              <a:t>a kamara nem csak az elnökségtől, hanem belső szervezeteitől, az aktív tagságtól működik jól.</a:t>
            </a:r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4285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DE7E43-BB29-4721-AB30-031C43C15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szervezeti változás célmodellje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E300A78-C6FC-42BD-9EBA-4C42CBB2E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56397"/>
            <a:ext cx="8520600" cy="3499419"/>
          </a:xfrm>
        </p:spPr>
        <p:txBody>
          <a:bodyPr>
            <a:normAutofit fontScale="92500" lnSpcReduction="20000"/>
          </a:bodyPr>
          <a:lstStyle/>
          <a:p>
            <a:pPr marL="214313" indent="-214313" algn="just">
              <a:lnSpc>
                <a:spcPct val="95000"/>
              </a:lnSpc>
              <a:spcBef>
                <a:spcPts val="600"/>
              </a:spcBef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változás célja: hatékonyabb, a szakmaiságot nagyobb eséllyel garantáló  szervezet kialakítása</a:t>
            </a:r>
          </a:p>
          <a:p>
            <a:pPr marL="557213" lvl="1" indent="-214313" algn="just">
              <a:lnSpc>
                <a:spcPct val="107000"/>
              </a:lnSpc>
            </a:pPr>
            <a:r>
              <a:rPr lang="hu-HU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Tagozatok, és a kulcsterületek szakmai bizottságainak létrehozása</a:t>
            </a:r>
          </a:p>
          <a:p>
            <a:pPr marL="557213" lvl="1" indent="-214313" algn="just">
              <a:lnSpc>
                <a:spcPct val="107000"/>
              </a:lnSpc>
            </a:pPr>
            <a:r>
              <a:rPr lang="hu-HU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Egyes szervezetek és funkciók centralizálása</a:t>
            </a:r>
          </a:p>
          <a:p>
            <a:pPr marL="214313" indent="-214313" algn="just">
              <a:lnSpc>
                <a:spcPct val="107000"/>
              </a:lnSpc>
              <a:spcBef>
                <a:spcPts val="1350"/>
              </a:spcBef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Előny:</a:t>
            </a:r>
          </a:p>
          <a:p>
            <a:pPr marL="557213" lvl="1" indent="-214313" algn="just">
              <a:lnSpc>
                <a:spcPct val="107000"/>
              </a:lnSpc>
            </a:pPr>
            <a:r>
              <a:rPr lang="hu-H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elnökségben garantáltan legkepézőbbek a kulcsterületek, egyik sem marad képviselet nélkül</a:t>
            </a:r>
          </a:p>
          <a:p>
            <a:pPr marL="557213" lvl="1" indent="-214313" algn="just">
              <a:lnSpc>
                <a:spcPct val="107000"/>
              </a:lnSpc>
            </a:pPr>
            <a:r>
              <a:rPr lang="hu-H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Fókuszba kerülnek eddig elhanyagolt szakterületek (minőségügy, finanszírozás, stb.)</a:t>
            </a:r>
          </a:p>
          <a:p>
            <a:pPr marL="557213" lvl="1" indent="-214313" algn="just">
              <a:lnSpc>
                <a:spcPct val="107000"/>
              </a:lnSpc>
            </a:pPr>
            <a:r>
              <a:rPr lang="hu-H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célfeladattal bíró elnökségi tagok alatt közvetlen, nem földrajzi területhez kötött szervezetek vannak</a:t>
            </a:r>
          </a:p>
          <a:p>
            <a:pPr marL="557213" lvl="1" indent="-214313" algn="just">
              <a:lnSpc>
                <a:spcPct val="107000"/>
              </a:lnSpc>
            </a:pPr>
            <a:r>
              <a:rPr lang="hu-H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Egyes háttérszolgáltatások és szervezetek centralizálásával, racionalizálásával egységesebb, hatékonyabb munka alakítható ki, jobban megfizetett tisztségviselőkkel és alkalmazottakkal.</a:t>
            </a:r>
          </a:p>
        </p:txBody>
      </p:sp>
    </p:spTree>
    <p:extLst>
      <p:ext uri="{BB962C8B-B14F-4D97-AF65-F5344CB8AC3E}">
        <p14:creationId xmlns:p14="http://schemas.microsoft.com/office/powerpoint/2010/main" val="16360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DE7E43-BB29-4721-AB30-031C43C15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szervezeti változás célmodellje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E300A78-C6FC-42BD-9EBA-4C42CBB2E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9731"/>
            <a:ext cx="8520600" cy="3370322"/>
          </a:xfrm>
        </p:spPr>
        <p:txBody>
          <a:bodyPr>
            <a:normAutofit lnSpcReduction="10000"/>
          </a:bodyPr>
          <a:lstStyle/>
          <a:p>
            <a:pPr marL="214313" indent="-214313" algn="just">
              <a:lnSpc>
                <a:spcPct val="107000"/>
              </a:lnSpc>
              <a:spcBef>
                <a:spcPts val="0"/>
              </a:spcBef>
            </a:pPr>
            <a:r>
              <a:rPr lang="hu-HU" sz="16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alapstruktúra modellje</a:t>
            </a:r>
          </a:p>
          <a:p>
            <a:pPr marL="557213" lvl="1" indent="-214313" algn="just">
              <a:lnSpc>
                <a:spcPct val="107000"/>
              </a:lnSpc>
              <a:spcBef>
                <a:spcPts val="450"/>
              </a:spcBef>
            </a:pPr>
            <a:r>
              <a:rPr lang="hu-H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elnökség nem pozíció-hierarchiában, hanem feladatok szerint szerveződik</a:t>
            </a:r>
          </a:p>
          <a:p>
            <a:pPr marL="557213" lvl="1" indent="-214313" algn="just">
              <a:lnSpc>
                <a:spcPct val="107000"/>
              </a:lnSpc>
              <a:spcBef>
                <a:spcPts val="450"/>
              </a:spcBef>
            </a:pPr>
            <a:r>
              <a:rPr lang="hu-H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elnökségi tagok alatt (eltérő szerkezetben) vertikális, funkcionális tagozódású  struktúrák vannak</a:t>
            </a:r>
          </a:p>
          <a:p>
            <a:pPr marL="557213" lvl="1" indent="-214313" algn="just">
              <a:lnSpc>
                <a:spcPct val="107000"/>
              </a:lnSpc>
              <a:spcBef>
                <a:spcPts val="450"/>
              </a:spcBef>
            </a:pPr>
            <a:r>
              <a:rPr 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OKGY-n feladatra, nem tisztségre választanak elnökségi tagokat</a:t>
            </a:r>
          </a:p>
          <a:p>
            <a:pPr marL="557213" lvl="1" indent="-214313" algn="just">
              <a:lnSpc>
                <a:spcPct val="107000"/>
              </a:lnSpc>
              <a:spcBef>
                <a:spcPts val="450"/>
              </a:spcBef>
            </a:pPr>
            <a:r>
              <a:rPr lang="hu-H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MOK szakmai munkája, jogszabályok véleményezése, előkészítése vertikális szerveződésként a tagozatokban, szakbizottságokban folyik</a:t>
            </a:r>
          </a:p>
          <a:p>
            <a:pPr marL="557213" lvl="1" indent="-214313" algn="just">
              <a:lnSpc>
                <a:spcPct val="107000"/>
              </a:lnSpc>
              <a:spcBef>
                <a:spcPts val="450"/>
              </a:spcBef>
            </a:pPr>
            <a:r>
              <a:rPr lang="hu-H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szervezeti élet színtere a TESZ (horizontális szerveződés). Itt van a tagi szolgáltatások kerete.</a:t>
            </a:r>
          </a:p>
          <a:p>
            <a:pPr>
              <a:spcBef>
                <a:spcPts val="1200"/>
              </a:spcBef>
            </a:pPr>
            <a:r>
              <a:rPr lang="hu-HU" sz="1650" b="1" dirty="0">
                <a:latin typeface="Calibri" panose="020F0502020204030204" pitchFamily="34" charset="0"/>
                <a:cs typeface="Times New Roman" panose="02020603050405020304" pitchFamily="18" charset="0"/>
              </a:rPr>
              <a:t>Centralizáció lehetősége:</a:t>
            </a:r>
          </a:p>
          <a:p>
            <a:pPr marL="557213" lvl="1" indent="-214313" algn="just">
              <a:lnSpc>
                <a:spcPct val="107000"/>
              </a:lnSpc>
              <a:spcBef>
                <a:spcPts val="450"/>
              </a:spcBef>
            </a:pPr>
            <a:r>
              <a:rPr lang="hu-H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Az etikai rendszer regionalizálása</a:t>
            </a:r>
          </a:p>
          <a:p>
            <a:pPr marL="557213" lvl="1" indent="-214313" algn="just">
              <a:lnSpc>
                <a:spcPct val="107000"/>
              </a:lnSpc>
              <a:spcBef>
                <a:spcPts val="450"/>
              </a:spcBef>
            </a:pPr>
            <a:r>
              <a:rPr lang="hu-HU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jogi háttérszolgáltatások centralizálása </a:t>
            </a:r>
            <a:r>
              <a:rPr lang="hu-H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(központi jogértelmező, elemző szolgáltatás  +  a „jog-szabályok magyarul” projekt indítása, helyi egyéni jogvédelem és jogérvényesítés szerződött ügyvéd-partnereken keresztül.)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7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B3A211-259C-468C-9A50-A75E80A5D2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jövőkép megvalósulásának eszközei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7681D3-E645-4C4B-80BD-CD46E7EDF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9000"/>
              </a:lnSpc>
              <a:spcBef>
                <a:spcPts val="1800"/>
              </a:spcBef>
            </a:pPr>
            <a:r>
              <a:rPr lang="hu-HU" sz="2100" b="1" dirty="0"/>
              <a:t>Kompetenciák visszaszerzése</a:t>
            </a:r>
          </a:p>
          <a:p>
            <a:pPr>
              <a:lnSpc>
                <a:spcPct val="119000"/>
              </a:lnSpc>
              <a:spcBef>
                <a:spcPts val="1800"/>
              </a:spcBef>
            </a:pPr>
            <a:r>
              <a:rPr lang="hu-HU" sz="2100" b="1" dirty="0"/>
              <a:t>Új, hatékonyabb struktúra</a:t>
            </a:r>
          </a:p>
          <a:p>
            <a:pPr>
              <a:lnSpc>
                <a:spcPct val="119000"/>
              </a:lnSpc>
              <a:spcBef>
                <a:spcPts val="1800"/>
              </a:spcBef>
            </a:pPr>
            <a:r>
              <a:rPr lang="hu-HU" sz="2100" b="1" dirty="0"/>
              <a:t>Az etikai rendszer megújítása</a:t>
            </a:r>
          </a:p>
        </p:txBody>
      </p:sp>
    </p:spTree>
    <p:extLst>
      <p:ext uri="{BB962C8B-B14F-4D97-AF65-F5344CB8AC3E}">
        <p14:creationId xmlns:p14="http://schemas.microsoft.com/office/powerpoint/2010/main" val="2795241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d9041aaba_0_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68569" tIns="34275" rIns="68569" bIns="34275" anchor="b" anchorCtr="0">
            <a:normAutofit fontScale="90000"/>
          </a:bodyPr>
          <a:lstStyle/>
          <a:p>
            <a:r>
              <a:rPr lang="hu-HU" dirty="0"/>
              <a:t>A kompetenciák visszaszerzésének szükségessége </a:t>
            </a:r>
            <a:endParaRPr dirty="0"/>
          </a:p>
        </p:txBody>
      </p:sp>
      <p:sp>
        <p:nvSpPr>
          <p:cNvPr id="330" name="Google Shape;330;gfd9041aaba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34275" rIns="0" bIns="34275" anchor="t" anchorCtr="0">
            <a:normAutofit/>
          </a:bodyPr>
          <a:lstStyle/>
          <a:p>
            <a:pPr>
              <a:spcBef>
                <a:spcPts val="1200"/>
              </a:spcBef>
            </a:pPr>
            <a:r>
              <a:rPr lang="hu-HU" dirty="0"/>
              <a:t>Ahhoz, hogy az egészségügy szakmai (nem szakpolitikai) szabályozása </a:t>
            </a:r>
            <a:r>
              <a:rPr lang="hu-HU" b="1" dirty="0"/>
              <a:t>ciklusokon átívelő, konzekvens fejlődésű legyen</a:t>
            </a:r>
            <a:r>
              <a:rPr lang="hu-HU" dirty="0"/>
              <a:t>, a szakképzést, a szakmai protokollok készítését mint </a:t>
            </a:r>
            <a:r>
              <a:rPr lang="hu-HU" b="1" dirty="0"/>
              <a:t>politikafüggetlen testületnek, a MOK-nak kell szervezni, végezni.</a:t>
            </a:r>
          </a:p>
          <a:p>
            <a:pPr>
              <a:spcBef>
                <a:spcPts val="1200"/>
              </a:spcBef>
            </a:pPr>
            <a:r>
              <a:rPr lang="hu-HU" dirty="0"/>
              <a:t>Ehhez feltétel, hogy a MOK működtesse </a:t>
            </a:r>
          </a:p>
          <a:p>
            <a:pPr lvl="1"/>
            <a:r>
              <a:rPr lang="hu-HU" sz="1600" dirty="0"/>
              <a:t>a szakmai kollégiumokat (ettől lesz politikafüggetlen a szakmai szabályozás) és</a:t>
            </a:r>
          </a:p>
          <a:p>
            <a:pPr lvl="1"/>
            <a:r>
              <a:rPr lang="hu-HU" sz="1600" dirty="0"/>
              <a:t>az orvosnyilvántartást (enélkül nincs rálátásunk az adatokra, folyamatokra)</a:t>
            </a:r>
            <a:endParaRPr sz="1600" dirty="0"/>
          </a:p>
          <a:p>
            <a:pPr>
              <a:spcBef>
                <a:spcPts val="1200"/>
              </a:spcBef>
            </a:pPr>
            <a:r>
              <a:rPr lang="hu-HU" dirty="0"/>
              <a:t>Mindehhez </a:t>
            </a:r>
            <a:r>
              <a:rPr lang="hu-HU" b="1" dirty="0"/>
              <a:t>előbb</a:t>
            </a:r>
            <a:r>
              <a:rPr lang="hu-HU" dirty="0"/>
              <a:t> </a:t>
            </a:r>
            <a:r>
              <a:rPr lang="hu-HU" b="1" dirty="0"/>
              <a:t>alkalmassá kell tenni a MOK-ot a fenti feladatok ellátására.</a:t>
            </a:r>
          </a:p>
        </p:txBody>
      </p:sp>
    </p:spTree>
    <p:extLst>
      <p:ext uri="{BB962C8B-B14F-4D97-AF65-F5344CB8AC3E}">
        <p14:creationId xmlns:p14="http://schemas.microsoft.com/office/powerpoint/2010/main" val="413170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00ede5ed4c_0_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68569" tIns="34275" rIns="68569" bIns="34275" anchor="b" anchorCtr="0">
            <a:normAutofit/>
          </a:bodyPr>
          <a:lstStyle/>
          <a:p>
            <a:r>
              <a:rPr lang="hu-HU" dirty="0"/>
              <a:t>ETIKA I.</a:t>
            </a:r>
            <a:endParaRPr dirty="0"/>
          </a:p>
        </p:txBody>
      </p:sp>
      <p:sp>
        <p:nvSpPr>
          <p:cNvPr id="316" name="Google Shape;316;g100ede5ed4c_0_18"/>
          <p:cNvSpPr txBox="1">
            <a:spLocks noGrp="1"/>
          </p:cNvSpPr>
          <p:nvPr>
            <p:ph type="body" idx="1"/>
          </p:nvPr>
        </p:nvSpPr>
        <p:spPr>
          <a:xfrm>
            <a:off x="311700" y="1032121"/>
            <a:ext cx="8520600" cy="3394544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rmAutofit fontScale="92500" lnSpcReduction="20000"/>
          </a:bodyPr>
          <a:lstStyle/>
          <a:p>
            <a:pPr marL="285750" indent="-28575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1700" dirty="0"/>
              <a:t>A MOK régi adóssága az etikai rendszer megújítása. </a:t>
            </a:r>
            <a:endParaRPr sz="1700" dirty="0"/>
          </a:p>
          <a:p>
            <a:pPr marL="285750" indent="-28575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1700" dirty="0"/>
              <a:t>Egyszerre kell:</a:t>
            </a:r>
            <a:endParaRPr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a hivatás kollektív becsületét védeni (az egyének feltétlen kimentése helyett),</a:t>
            </a:r>
            <a:endParaRPr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a kollégákat védeni az alaptalan támadások ellen,</a:t>
            </a:r>
            <a:endParaRPr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biztosítani a betegek jogainak érvényesülését.</a:t>
            </a:r>
            <a:endParaRPr sz="1600" dirty="0"/>
          </a:p>
          <a:p>
            <a:pPr marL="285750" indent="-28575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1700" dirty="0"/>
              <a:t>Tudnunk kell, hogy változik</a:t>
            </a:r>
            <a:endParaRPr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a szakmai környezet, szabályozás,</a:t>
            </a:r>
            <a:endParaRPr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az orvos - beteg viszony,</a:t>
            </a:r>
            <a:endParaRPr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a társadalmi környezet, a nyilvánosság szerepe.</a:t>
            </a:r>
            <a:endParaRPr sz="1600" dirty="0"/>
          </a:p>
          <a:p>
            <a:pPr marL="285750" indent="-28575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1700" b="1" dirty="0"/>
              <a:t>A bizalom továbbra is a gyógyítás legfontosabb eleme, de</a:t>
            </a:r>
            <a:endParaRPr sz="17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a feltétlen (viszonyból fakadó) bizalom helyett</a:t>
            </a:r>
            <a:endParaRPr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/>
              <a:t>a kiérdemelt bizalomra kell alapoznunk</a:t>
            </a:r>
            <a:r>
              <a:rPr lang="hu-HU" sz="1600" dirty="0"/>
              <a:t>.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1ce6d9eac_1_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68569" tIns="34275" rIns="68569" bIns="34275" anchor="b" anchorCtr="0">
            <a:normAutofit/>
          </a:bodyPr>
          <a:lstStyle/>
          <a:p>
            <a:r>
              <a:rPr lang="hu-HU" dirty="0"/>
              <a:t>ETIKA II.</a:t>
            </a:r>
            <a:endParaRPr dirty="0"/>
          </a:p>
        </p:txBody>
      </p:sp>
      <p:sp>
        <p:nvSpPr>
          <p:cNvPr id="349" name="Google Shape;349;g101ce6d9eac_1_0"/>
          <p:cNvSpPr txBox="1">
            <a:spLocks noGrp="1"/>
          </p:cNvSpPr>
          <p:nvPr>
            <p:ph type="body" idx="1"/>
          </p:nvPr>
        </p:nvSpPr>
        <p:spPr>
          <a:xfrm>
            <a:off x="311700" y="1171400"/>
            <a:ext cx="8520600" cy="3227069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257175" indent="-257175">
              <a:spcAft>
                <a:spcPts val="150"/>
              </a:spcAft>
            </a:pPr>
            <a:r>
              <a:rPr lang="hu-HU" sz="1700" dirty="0"/>
              <a:t>Az etikai eljárások igen vontatottak, és nagyon szűk a nyilvánosságuk. Ezért:</a:t>
            </a:r>
          </a:p>
          <a:p>
            <a:pPr marL="600075" lvl="1" indent="-257175">
              <a:spcBef>
                <a:spcPts val="300"/>
              </a:spcBef>
              <a:spcAft>
                <a:spcPts val="150"/>
              </a:spcAft>
            </a:pPr>
            <a:r>
              <a:rPr lang="hu-HU" sz="1400" dirty="0"/>
              <a:t>Nincs elég visszatartó erejük,</a:t>
            </a:r>
          </a:p>
          <a:p>
            <a:pPr marL="600075" lvl="1" indent="-257175">
              <a:spcBef>
                <a:spcPts val="300"/>
              </a:spcBef>
              <a:spcAft>
                <a:spcPts val="150"/>
              </a:spcAft>
            </a:pPr>
            <a:r>
              <a:rPr lang="hu-HU" sz="1400" dirty="0"/>
              <a:t>a közvélemény szemében a „holló a hollónak nem vájja ki a szemét” elvet erősítik. </a:t>
            </a:r>
          </a:p>
          <a:p>
            <a:pPr marL="257175" indent="-257175">
              <a:spcBef>
                <a:spcPts val="1200"/>
              </a:spcBef>
              <a:spcAft>
                <a:spcPts val="150"/>
              </a:spcAft>
            </a:pPr>
            <a:r>
              <a:rPr lang="hu-HU" sz="1700" dirty="0"/>
              <a:t>Emiatt:</a:t>
            </a:r>
          </a:p>
          <a:p>
            <a:pPr marL="600075" lvl="1" indent="-257175">
              <a:lnSpc>
                <a:spcPct val="105000"/>
              </a:lnSpc>
              <a:spcBef>
                <a:spcPts val="300"/>
              </a:spcBef>
              <a:spcAft>
                <a:spcPts val="150"/>
              </a:spcAft>
            </a:pPr>
            <a:r>
              <a:rPr lang="hu-HU" sz="1400" dirty="0"/>
              <a:t>Szükség van az etikai eljárások nagyobb nyilvánosságára (változott a világ: a tárgyalóteremből tv közvetítés megy, de mi még azt sem közölhetjük, hogy elindítottuk az eljárást).</a:t>
            </a:r>
          </a:p>
          <a:p>
            <a:pPr marL="600075" lvl="1" indent="-257175">
              <a:lnSpc>
                <a:spcPct val="105000"/>
              </a:lnSpc>
              <a:spcBef>
                <a:spcPts val="300"/>
              </a:spcBef>
              <a:spcAft>
                <a:spcPts val="150"/>
              </a:spcAft>
            </a:pPr>
            <a:r>
              <a:rPr lang="hu-HU" sz="1400" dirty="0"/>
              <a:t>Megfelelő erőforrásokkal kell ellátni az etikai bizottságokat, hogy reális időkön belül megszülethessenek a határozatok.</a:t>
            </a:r>
          </a:p>
          <a:p>
            <a:pPr marL="257175" indent="-257175">
              <a:lnSpc>
                <a:spcPct val="105000"/>
              </a:lnSpc>
              <a:spcBef>
                <a:spcPts val="1200"/>
              </a:spcBef>
              <a:spcAft>
                <a:spcPts val="150"/>
              </a:spcAft>
            </a:pPr>
            <a:r>
              <a:rPr lang="hu-HU" sz="1600" dirty="0"/>
              <a:t>Ebben a munkában az Etikai Kollégiumnak és az Országos Etikai Bizottságnak együtt kell dolgozni.</a:t>
            </a:r>
          </a:p>
          <a:p>
            <a:pPr marL="600075" lvl="1" indent="-257175">
              <a:spcAft>
                <a:spcPts val="150"/>
              </a:spcAft>
            </a:pP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6F6521-9D26-4BFE-99A8-D6E9E0016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Összegzés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1A39FB4-0174-4A20-ACA3-5909D216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4231"/>
            <a:ext cx="8520600" cy="3227069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hu-HU" sz="1600" dirty="0"/>
              <a:t>A magyar egészségügy a jelentős orvosi béremelés ellenére – a COVID járványnak is köszönhetően – erősen diszfunkcionális állapotba került.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hu-HU" sz="1600" dirty="0"/>
              <a:t>Ahhoz, hogy ebből kikerüljünk, az alábbiakra van szükség:</a:t>
            </a:r>
          </a:p>
          <a:p>
            <a:pPr lvl="1"/>
            <a:r>
              <a:rPr lang="hu-HU" sz="1600" dirty="0"/>
              <a:t>A halogatott szerkezeti reformok elindítása</a:t>
            </a:r>
          </a:p>
          <a:p>
            <a:pPr lvl="1"/>
            <a:r>
              <a:rPr lang="hu-HU" sz="1600" dirty="0"/>
              <a:t>Az érdekeltségi rendszer megteremtése, az ellátók és a betegek számára is</a:t>
            </a:r>
          </a:p>
          <a:p>
            <a:pPr lvl="1"/>
            <a:r>
              <a:rPr lang="hu-HU" sz="1600" dirty="0"/>
              <a:t>A köz- és magán betegérdekű, szabályozott együttműködésnek megteremtése</a:t>
            </a:r>
          </a:p>
          <a:p>
            <a:pPr lvl="1"/>
            <a:r>
              <a:rPr lang="hu-HU" sz="1600" dirty="0"/>
              <a:t>Többlet pénz, de célzott és motiváló felhasználással</a:t>
            </a:r>
          </a:p>
          <a:p>
            <a:pPr>
              <a:spcBef>
                <a:spcPts val="1200"/>
              </a:spcBef>
            </a:pPr>
            <a:r>
              <a:rPr lang="hu-HU" sz="1600" dirty="0"/>
              <a:t>Mindebben meg kell találnunk a MOK feladatait, helyét egy jobb egészségügy érdekében.</a:t>
            </a:r>
          </a:p>
          <a:p>
            <a:pPr lvl="1">
              <a:lnSpc>
                <a:spcPct val="105000"/>
              </a:lnSpc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414049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486C93-EB83-4F8A-8BFB-FC48A5BC5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D541F8C-4A4E-4EBF-A024-1FDF0A883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5" descr="kerités">
            <a:extLst>
              <a:ext uri="{FF2B5EF4-FFF2-40B4-BE49-F238E27FC236}">
                <a16:creationId xmlns:a16="http://schemas.microsoft.com/office/drawing/2014/main" id="{28F60F80-71F1-4737-9A11-3964A541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85" y="0"/>
            <a:ext cx="8831030" cy="4620645"/>
          </a:xfrm>
          <a:prstGeom prst="rect">
            <a:avLst/>
          </a:prstGeom>
          <a:noFill/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C9D59F85-D96D-4D26-99B2-ADDE5C9DC6CB}"/>
              </a:ext>
            </a:extLst>
          </p:cNvPr>
          <p:cNvSpPr txBox="1"/>
          <p:nvPr/>
        </p:nvSpPr>
        <p:spPr>
          <a:xfrm>
            <a:off x="1968080" y="2117878"/>
            <a:ext cx="635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6038D"/>
                </a:solidFill>
                <a:latin typeface="Arial Black" panose="020B0A04020102020204" pitchFamily="34" charset="0"/>
              </a:rPr>
              <a:t>KÉPESEK VAGYUNK RÁ!</a:t>
            </a:r>
          </a:p>
        </p:txBody>
      </p:sp>
    </p:spTree>
    <p:extLst>
      <p:ext uri="{BB962C8B-B14F-4D97-AF65-F5344CB8AC3E}">
        <p14:creationId xmlns:p14="http://schemas.microsoft.com/office/powerpoint/2010/main" val="274911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8520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megváltozott MOK </a:t>
            </a:r>
            <a:endParaRPr dirty="0"/>
          </a:p>
        </p:txBody>
      </p:sp>
      <p:sp>
        <p:nvSpPr>
          <p:cNvPr id="155" name="Google Shape;155;p34"/>
          <p:cNvSpPr txBox="1">
            <a:spLocks noGrp="1"/>
          </p:cNvSpPr>
          <p:nvPr>
            <p:ph type="body" idx="1"/>
          </p:nvPr>
        </p:nvSpPr>
        <p:spPr>
          <a:xfrm>
            <a:off x="311700" y="1052249"/>
            <a:ext cx="8694600" cy="3409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</a:pPr>
            <a:r>
              <a:rPr lang="hu" sz="1600" dirty="0">
                <a:solidFill>
                  <a:srgbClr val="06038D"/>
                </a:solidFill>
              </a:rPr>
              <a:t>2019 decemberében az országos küldöttközgyűlés teljesen új vezetőséget választott.</a:t>
            </a: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</a:pPr>
            <a:r>
              <a:rPr lang="hu" sz="1600" dirty="0">
                <a:solidFill>
                  <a:srgbClr val="06038D"/>
                </a:solidFill>
              </a:rPr>
              <a:t>Megszűnt  a kizárólagos elnök/elnökség központúság.</a:t>
            </a:r>
            <a:endParaRPr sz="1600" dirty="0">
              <a:solidFill>
                <a:srgbClr val="06038D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</a:pPr>
            <a:r>
              <a:rPr lang="hu-HU" sz="1600" b="1" dirty="0">
                <a:solidFill>
                  <a:srgbClr val="06038D"/>
                </a:solidFill>
              </a:rPr>
              <a:t>Kihoztuk a MOK-ot az árnyékból, az egészségpolitika elismert szereplőjévé tettük.</a:t>
            </a:r>
          </a:p>
          <a:p>
            <a:pPr marL="914400" lvl="1" indent="-323850" algn="l" rtl="0"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Char char="○"/>
            </a:pPr>
            <a:r>
              <a:rPr lang="hu-HU" sz="1500" dirty="0">
                <a:solidFill>
                  <a:srgbClr val="06038D"/>
                </a:solidFill>
              </a:rPr>
              <a:t>Érdemben nőtt az ismertségünk, társadalmi respektusunk, az egészségpolitika ismert és elismert szereplőjévé váltunk a média és a lakosság szemében is.</a:t>
            </a:r>
          </a:p>
          <a:p>
            <a:pPr marL="914400" lvl="1" indent="-323850" algn="l" rtl="0"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Char char="○"/>
            </a:pPr>
            <a:r>
              <a:rPr lang="hu-HU" sz="1500" dirty="0">
                <a:solidFill>
                  <a:srgbClr val="06038D"/>
                </a:solidFill>
              </a:rPr>
              <a:t>A politika és főhatóságok számára tényező és partner lettünk</a:t>
            </a:r>
          </a:p>
          <a:p>
            <a:pPr marL="457200" lvl="0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500"/>
              <a:buFont typeface="Roboto"/>
              <a:buChar char="●"/>
            </a:pPr>
            <a:r>
              <a:rPr lang="hu-HU" sz="1600" dirty="0">
                <a:solidFill>
                  <a:srgbClr val="06038D"/>
                </a:solidFill>
              </a:rPr>
              <a:t>Mindeközben </a:t>
            </a:r>
            <a:r>
              <a:rPr lang="hu-HU" sz="1600" b="1" dirty="0">
                <a:solidFill>
                  <a:srgbClr val="06038D"/>
                </a:solidFill>
              </a:rPr>
              <a:t>megőriztük a politikasemlegességünket</a:t>
            </a:r>
            <a:r>
              <a:rPr lang="hu-HU" sz="1600" dirty="0">
                <a:solidFill>
                  <a:srgbClr val="06038D"/>
                </a:solidFill>
              </a:rPr>
              <a:t>, nem léptünk be a  politikai mezőbe. Nem járunk se Kötcsére, sem ellenzéki rendezvényekre.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8520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Aktív média jelenlét</a:t>
            </a:r>
            <a:endParaRPr dirty="0"/>
          </a:p>
        </p:txBody>
      </p:sp>
      <p:pic>
        <p:nvPicPr>
          <p:cNvPr id="167" name="Google Shape;167;p36"/>
          <p:cNvPicPr preferRelativeResize="0"/>
          <p:nvPr/>
        </p:nvPicPr>
        <p:blipFill rotWithShape="1">
          <a:blip r:embed="rId3">
            <a:alphaModFix/>
          </a:blip>
          <a:srcRect t="2143" b="2143"/>
          <a:stretch/>
        </p:blipFill>
        <p:spPr>
          <a:xfrm>
            <a:off x="311700" y="1075198"/>
            <a:ext cx="8315551" cy="347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>
            <a:spLocks noGrp="1"/>
          </p:cNvSpPr>
          <p:nvPr>
            <p:ph type="ctrTitle"/>
          </p:nvPr>
        </p:nvSpPr>
        <p:spPr>
          <a:xfrm>
            <a:off x="311700" y="235824"/>
            <a:ext cx="8520600" cy="611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elmúlt 2 év fő történései</a:t>
            </a:r>
            <a:endParaRPr dirty="0"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1"/>
          </p:nvPr>
        </p:nvSpPr>
        <p:spPr>
          <a:xfrm>
            <a:off x="311700" y="1112111"/>
            <a:ext cx="8520600" cy="30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</a:pPr>
            <a:r>
              <a:rPr lang="hu" sz="2000" b="1">
                <a:solidFill>
                  <a:srgbClr val="06038D"/>
                </a:solidFill>
              </a:rPr>
              <a:t>Ami nem szerepelt a választási programunkban:</a:t>
            </a:r>
          </a:p>
          <a:p>
            <a:pPr marL="742950" lvl="1" indent="-285750">
              <a:lnSpc>
                <a:spcPct val="100000"/>
              </a:lnSpc>
              <a:buSzPct val="87000"/>
              <a:buFont typeface="Courier New" panose="02070309020205020404" pitchFamily="49" charset="0"/>
              <a:buChar char="o"/>
            </a:pPr>
            <a:r>
              <a:rPr lang="hu" sz="1600" b="1">
                <a:solidFill>
                  <a:srgbClr val="06038D"/>
                </a:solidFill>
              </a:rPr>
              <a:t>COVID-19</a:t>
            </a:r>
            <a:endParaRPr sz="1600" b="1" dirty="0">
              <a:solidFill>
                <a:srgbClr val="06038D"/>
              </a:solidFill>
            </a:endParaRP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buSzPts val="1400"/>
              <a:buFont typeface="Courier New" panose="02070309020205020404" pitchFamily="49" charset="0"/>
              <a:buChar char="o"/>
            </a:pPr>
            <a:r>
              <a:rPr lang="hu" sz="1600" b="1">
                <a:solidFill>
                  <a:srgbClr val="06038D"/>
                </a:solidFill>
              </a:rPr>
              <a:t>Eszjtv.</a:t>
            </a:r>
            <a:endParaRPr sz="1600" b="1" dirty="0">
              <a:solidFill>
                <a:srgbClr val="06038D"/>
              </a:solidFill>
            </a:endParaRPr>
          </a:p>
          <a:p>
            <a:pPr marL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</a:pPr>
            <a:r>
              <a:rPr lang="hu" sz="2000" b="1">
                <a:solidFill>
                  <a:srgbClr val="06038D"/>
                </a:solidFill>
              </a:rPr>
              <a:t>Ennek ellenére az elmúlt szűk két évünket ezek határozták meg.</a:t>
            </a:r>
            <a:endParaRPr sz="2000" b="1" dirty="0">
              <a:solidFill>
                <a:srgbClr val="06038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 txBox="1">
            <a:spLocks noGrp="1"/>
          </p:cNvSpPr>
          <p:nvPr>
            <p:ph type="ctrTitle"/>
          </p:nvPr>
        </p:nvSpPr>
        <p:spPr>
          <a:xfrm>
            <a:off x="354089" y="84433"/>
            <a:ext cx="8520600" cy="660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A MOK és Covid 19</a:t>
            </a:r>
            <a:endParaRPr dirty="0"/>
          </a:p>
        </p:txBody>
      </p:sp>
      <p:sp>
        <p:nvSpPr>
          <p:cNvPr id="179" name="Google Shape;179;p38"/>
          <p:cNvSpPr txBox="1">
            <a:spLocks noGrp="1"/>
          </p:cNvSpPr>
          <p:nvPr>
            <p:ph type="body" idx="1"/>
          </p:nvPr>
        </p:nvSpPr>
        <p:spPr>
          <a:xfrm>
            <a:off x="311700" y="999179"/>
            <a:ext cx="8520600" cy="35697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</a:pPr>
            <a:r>
              <a:rPr lang="hu" sz="1400" dirty="0">
                <a:solidFill>
                  <a:srgbClr val="06038D"/>
                </a:solidFill>
              </a:rPr>
              <a:t>A MOK feladatai a járványkezelésben:</a:t>
            </a:r>
            <a:endParaRPr sz="1400" dirty="0">
              <a:solidFill>
                <a:srgbClr val="06038D"/>
              </a:solidFill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200" dirty="0">
                <a:solidFill>
                  <a:srgbClr val="06038D"/>
                </a:solidFill>
              </a:rPr>
              <a:t>az ellátók védelme,</a:t>
            </a:r>
            <a:endParaRPr sz="1200" dirty="0">
              <a:solidFill>
                <a:srgbClr val="06038D"/>
              </a:solidFill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200" dirty="0">
                <a:solidFill>
                  <a:srgbClr val="06038D"/>
                </a:solidFill>
              </a:rPr>
              <a:t>az ellátás hatékonyságának és minőségének/eredményességének javítása,</a:t>
            </a:r>
            <a:endParaRPr sz="1200" dirty="0">
              <a:solidFill>
                <a:srgbClr val="06038D"/>
              </a:solidFill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200" dirty="0">
                <a:solidFill>
                  <a:srgbClr val="06038D"/>
                </a:solidFill>
              </a:rPr>
              <a:t>a járvány terjedésének mérséklése. Célja:</a:t>
            </a:r>
            <a:endParaRPr sz="1200" dirty="0">
              <a:solidFill>
                <a:srgbClr val="06038D"/>
              </a:solidFill>
            </a:endParaRPr>
          </a:p>
          <a:p>
            <a:pPr marL="1371600" lvl="2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200" dirty="0">
                <a:solidFill>
                  <a:srgbClr val="06038D"/>
                </a:solidFill>
              </a:rPr>
              <a:t>a lakosság egészségének védelme,</a:t>
            </a:r>
            <a:endParaRPr sz="1200" dirty="0">
              <a:solidFill>
                <a:srgbClr val="06038D"/>
              </a:solidFill>
            </a:endParaRPr>
          </a:p>
          <a:p>
            <a:pPr marL="1371600" lvl="2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200" dirty="0">
                <a:solidFill>
                  <a:srgbClr val="06038D"/>
                </a:solidFill>
              </a:rPr>
              <a:t>az ellátórendszer terhelésének csökkentése</a:t>
            </a:r>
            <a:endParaRPr sz="1200" dirty="0">
              <a:solidFill>
                <a:srgbClr val="06038D"/>
              </a:solidFill>
            </a:endParaRP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hu" sz="1400" dirty="0"/>
              <a:t>Aktívan beleálltunk, kommunikáltunk, és az időben történt 2020-as kiállás komoly hatással volt az első hullám alatt bevezetett intézkedésekre.</a:t>
            </a:r>
            <a:endParaRPr sz="1400" dirty="0"/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hu" sz="1400" dirty="0"/>
              <a:t>Oltási és személyes védekezési kampány.</a:t>
            </a:r>
            <a:endParaRPr sz="1400" dirty="0"/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hu" sz="1400" dirty="0"/>
              <a:t>Nem sikerült eredményt elérni, de szóltunk:</a:t>
            </a:r>
            <a:endParaRPr sz="1400" dirty="0"/>
          </a:p>
          <a:p>
            <a:pPr marL="914400" lvl="1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200" dirty="0">
                <a:solidFill>
                  <a:srgbClr val="06038D"/>
                </a:solidFill>
              </a:rPr>
              <a:t>az egészségügyi dolgozók 100%-os táppénzéért karantén alatt is,</a:t>
            </a:r>
            <a:endParaRPr sz="1200" dirty="0">
              <a:solidFill>
                <a:srgbClr val="06038D"/>
              </a:solidFill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200" dirty="0">
                <a:solidFill>
                  <a:srgbClr val="06038D"/>
                </a:solidFill>
              </a:rPr>
              <a:t>a kezelés eredményességének nyilvánosságáért, a jógyakorlatok gyűjtéséért és az eljárásrendek aktualizálásáért.</a:t>
            </a:r>
            <a:endParaRPr sz="1200" dirty="0">
              <a:solidFill>
                <a:srgbClr val="06038D"/>
              </a:solidFill>
            </a:endParaRPr>
          </a:p>
          <a:p>
            <a:pPr lvl="0">
              <a:lnSpc>
                <a:spcPct val="101000"/>
              </a:lnSpc>
              <a:spcBef>
                <a:spcPts val="300"/>
              </a:spcBef>
            </a:pPr>
            <a:r>
              <a:rPr lang="hu" sz="1400" dirty="0"/>
              <a:t>A Covid-19 nagyban gátolta a szervezeti életet, személyes találkozásokat, fórumok tartását.</a:t>
            </a:r>
            <a:endParaRPr sz="1400" dirty="0"/>
          </a:p>
          <a:p>
            <a:pPr lvl="0">
              <a:lnSpc>
                <a:spcPct val="101000"/>
              </a:lnSpc>
              <a:spcBef>
                <a:spcPts val="300"/>
              </a:spcBef>
            </a:pPr>
            <a:r>
              <a:rPr lang="hu" sz="1400" dirty="0"/>
              <a:t>Az oltásellenesek és vírustagadók egyre erősebb támadásával kell szembenéznünk.</a:t>
            </a:r>
            <a:br>
              <a:rPr lang="hu" sz="1400" dirty="0"/>
            </a:br>
            <a:r>
              <a:rPr lang="hu" sz="1400" dirty="0"/>
              <a:t>De az emberek általában is élni, és nem túlélni akarnak.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35D103-54A1-45F2-BEF5-6C1D56758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történelmi megállapodás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238943-FAF2-42E9-9701-96A70E833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Bár érdemi közvetlen tárgyalások nélkül és azóta is tisztázatlan részletszabályok mellett, de törtélelmi jelentőségű megállapodás született a Miniszterelnökkel 2020 október 3.-án:</a:t>
            </a:r>
          </a:p>
          <a:p>
            <a:pPr lvl="1"/>
            <a:r>
              <a:rPr lang="hu-HU" b="1" dirty="0"/>
              <a:t>Az orvosbérek érdemi, a MOK alapjavaslatának megfelelő emelése</a:t>
            </a:r>
          </a:p>
          <a:p>
            <a:pPr lvl="1"/>
            <a:r>
              <a:rPr lang="hu-HU" b="1" dirty="0"/>
              <a:t>A hálapénz tiltása</a:t>
            </a:r>
          </a:p>
          <a:p>
            <a:r>
              <a:rPr lang="hu-HU" dirty="0"/>
              <a:t>A megállapodáson a 2 nap múlva benyújtott és elfogadott Eszjtv-</a:t>
            </a:r>
            <a:r>
              <a:rPr lang="hu-HU" dirty="0" err="1"/>
              <a:t>ről</a:t>
            </a:r>
            <a:r>
              <a:rPr lang="hu-HU" dirty="0"/>
              <a:t> nem esett szó.</a:t>
            </a:r>
          </a:p>
          <a:p>
            <a:r>
              <a:rPr lang="hu-HU" dirty="0"/>
              <a:t>Innentől folyamatos kárenyhítés és „szögletre mentés”, érdemi eredményekkel.</a:t>
            </a:r>
          </a:p>
        </p:txBody>
      </p:sp>
    </p:spTree>
    <p:extLst>
      <p:ext uri="{BB962C8B-B14F-4D97-AF65-F5344CB8AC3E}">
        <p14:creationId xmlns:p14="http://schemas.microsoft.com/office/powerpoint/2010/main" val="95046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8520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MOK és a hálapénz</a:t>
            </a:r>
            <a:endParaRPr dirty="0"/>
          </a:p>
        </p:txBody>
      </p:sp>
      <p:sp>
        <p:nvSpPr>
          <p:cNvPr id="254" name="Google Shape;254;p50"/>
          <p:cNvSpPr txBox="1">
            <a:spLocks noGrp="1"/>
          </p:cNvSpPr>
          <p:nvPr>
            <p:ph type="body" idx="1"/>
          </p:nvPr>
        </p:nvSpPr>
        <p:spPr>
          <a:xfrm>
            <a:off x="311700" y="990998"/>
            <a:ext cx="8520600" cy="3359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</a:pPr>
            <a:r>
              <a:rPr lang="hu" sz="1700" b="1" dirty="0">
                <a:solidFill>
                  <a:srgbClr val="06038D"/>
                </a:solidFill>
              </a:rPr>
              <a:t>A MOK az egészségügy megújulása előfeltételének tartja a hálapénz tiltását és mindkét oldali büntethetőségét.</a:t>
            </a:r>
            <a:endParaRPr sz="1700" b="1" dirty="0">
              <a:solidFill>
                <a:srgbClr val="06038D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Arial"/>
              <a:buChar char="●"/>
            </a:pPr>
            <a:r>
              <a:rPr lang="hu" sz="1700" dirty="0">
                <a:solidFill>
                  <a:srgbClr val="06038D"/>
                </a:solidFill>
              </a:rPr>
              <a:t>A MOK betartotta az ígéretét, a hálapénzellenes kampányba aktívan beleállt. 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Arial"/>
              <a:buChar char="●"/>
            </a:pPr>
            <a:r>
              <a:rPr lang="hu" sz="1700" b="1" dirty="0">
                <a:solidFill>
                  <a:srgbClr val="06038D"/>
                </a:solidFill>
              </a:rPr>
              <a:t>A kormányzat ebben magára hagyta a MOK-ot.</a:t>
            </a:r>
            <a:r>
              <a:rPr lang="hu" sz="1700" dirty="0">
                <a:solidFill>
                  <a:srgbClr val="06038D"/>
                </a:solidFill>
              </a:rPr>
              <a:t> </a:t>
            </a:r>
            <a:endParaRPr sz="1700" dirty="0">
              <a:solidFill>
                <a:srgbClr val="06038D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Arial"/>
              <a:buChar char="●"/>
            </a:pPr>
            <a:r>
              <a:rPr lang="hu" sz="1700" dirty="0">
                <a:solidFill>
                  <a:srgbClr val="06038D"/>
                </a:solidFill>
              </a:rPr>
              <a:t>A(z orvosi) béremelés és a hálapénz betiltása kapcsán </a:t>
            </a:r>
            <a:r>
              <a:rPr lang="hu" sz="1700" b="1" dirty="0">
                <a:solidFill>
                  <a:srgbClr val="06038D"/>
                </a:solidFill>
              </a:rPr>
              <a:t>nem javult látványosan az ellátás minősége, hozzáférhetősége, munkaerő-ellátottsága. </a:t>
            </a:r>
            <a:endParaRPr sz="1700" b="1" dirty="0">
              <a:solidFill>
                <a:srgbClr val="06038D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Arial"/>
              <a:buChar char="●"/>
            </a:pPr>
            <a:r>
              <a:rPr lang="hu" sz="1700" b="1" dirty="0">
                <a:solidFill>
                  <a:srgbClr val="06038D"/>
                </a:solidFill>
              </a:rPr>
              <a:t>Mindez nem a hálapénz kivezetése miatt történik, hanem mert elmaradtak a szükséges kormányzati lépések</a:t>
            </a:r>
            <a:r>
              <a:rPr lang="hu" sz="1700" dirty="0">
                <a:solidFill>
                  <a:srgbClr val="06038D"/>
                </a:solidFill>
              </a:rPr>
              <a:t>. (A szükséges szerkezeti reformok, legális mennyiségi és minőségi ösztönzők bevezetése, ellátási standardok fejlesztése, betegutak meghatározása és betartatása, a köz- és magán szabályozott együttélésének megteremtése stb.)</a:t>
            </a:r>
            <a:endParaRPr sz="1700" dirty="0">
              <a:solidFill>
                <a:srgbClr val="06038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9"/>
          <p:cNvSpPr txBox="1">
            <a:spLocks noGrp="1"/>
          </p:cNvSpPr>
          <p:nvPr>
            <p:ph type="ctrTitle"/>
          </p:nvPr>
        </p:nvSpPr>
        <p:spPr>
          <a:xfrm>
            <a:off x="311700" y="235825"/>
            <a:ext cx="8520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Amit elértünk - az Eszjtv. és korrekciója</a:t>
            </a:r>
            <a:endParaRPr dirty="0"/>
          </a:p>
        </p:txBody>
      </p:sp>
      <p:sp>
        <p:nvSpPr>
          <p:cNvPr id="185" name="Google Shape;185;p39"/>
          <p:cNvSpPr txBox="1">
            <a:spLocks noGrp="1"/>
          </p:cNvSpPr>
          <p:nvPr>
            <p:ph type="body" idx="1"/>
          </p:nvPr>
        </p:nvSpPr>
        <p:spPr>
          <a:xfrm>
            <a:off x="311700" y="988497"/>
            <a:ext cx="8520600" cy="3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●"/>
            </a:pPr>
            <a:r>
              <a:rPr lang="hu" sz="1600" dirty="0">
                <a:solidFill>
                  <a:srgbClr val="06038D"/>
                </a:solidFill>
              </a:rPr>
              <a:t>A MOK által elért eredmények, szögletre mentések:</a:t>
            </a:r>
            <a:endParaRPr sz="1600" dirty="0">
              <a:solidFill>
                <a:srgbClr val="06038D"/>
              </a:solidFill>
            </a:endParaRPr>
          </a:p>
          <a:p>
            <a: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400" dirty="0">
                <a:solidFill>
                  <a:srgbClr val="06038D"/>
                </a:solidFill>
              </a:rPr>
              <a:t>A -20% -os eltérítés csökkentés eltörlése (Csak felfelé lehet eltérni a táblától, lefelé nem.)</a:t>
            </a:r>
            <a:endParaRPr sz="1400" dirty="0">
              <a:solidFill>
                <a:srgbClr val="06038D"/>
              </a:solidFill>
            </a:endParaRPr>
          </a:p>
          <a:p>
            <a: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400" dirty="0">
                <a:solidFill>
                  <a:srgbClr val="06038D"/>
                </a:solidFill>
              </a:rPr>
              <a:t>A másodállások engedélyezésének rendeleti szabályozása</a:t>
            </a:r>
            <a:endParaRPr sz="1400" dirty="0">
              <a:solidFill>
                <a:srgbClr val="06038D"/>
              </a:solidFill>
            </a:endParaRPr>
          </a:p>
          <a:p>
            <a: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400" dirty="0">
                <a:solidFill>
                  <a:srgbClr val="06038D"/>
                </a:solidFill>
              </a:rPr>
              <a:t>Személyes közreműködés lehetősége (egy évre, és hosszabbítgatva)</a:t>
            </a:r>
            <a:endParaRPr sz="1400" dirty="0">
              <a:solidFill>
                <a:srgbClr val="06038D"/>
              </a:solidFill>
            </a:endParaRPr>
          </a:p>
          <a:p>
            <a: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400" dirty="0">
                <a:solidFill>
                  <a:srgbClr val="06038D"/>
                </a:solidFill>
              </a:rPr>
              <a:t>A vezényelhetőség korlátozása</a:t>
            </a:r>
            <a:endParaRPr sz="1400" dirty="0">
              <a:solidFill>
                <a:srgbClr val="06038D"/>
              </a:solidFill>
            </a:endParaRPr>
          </a:p>
          <a:p>
            <a: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400" dirty="0">
                <a:solidFill>
                  <a:srgbClr val="06038D"/>
                </a:solidFill>
              </a:rPr>
              <a:t>Az egyoldalú áthelyezések tilalma</a:t>
            </a:r>
            <a:endParaRPr sz="1400" dirty="0">
              <a:solidFill>
                <a:srgbClr val="06038D"/>
              </a:solidFill>
            </a:endParaRPr>
          </a:p>
          <a:p>
            <a: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400" dirty="0">
                <a:solidFill>
                  <a:srgbClr val="06038D"/>
                </a:solidFill>
              </a:rPr>
              <a:t>PhD időszak, külföldi kutatási tevékenység beszámítása az Eszjtv. szolgálati jogviszonyba</a:t>
            </a:r>
            <a:endParaRPr sz="1400" dirty="0">
              <a:solidFill>
                <a:srgbClr val="06038D"/>
              </a:solidFill>
            </a:endParaRPr>
          </a:p>
          <a:p>
            <a: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400" dirty="0">
                <a:solidFill>
                  <a:srgbClr val="06038D"/>
                </a:solidFill>
              </a:rPr>
              <a:t>Az Eszjtv. alatt dolgozó egyetemi oktató klinikusok megkapják a teljes orvosi bért, és külön bért az oktatói munkáért</a:t>
            </a:r>
            <a:endParaRPr sz="1400" dirty="0">
              <a:solidFill>
                <a:srgbClr val="06038D"/>
              </a:solidFill>
            </a:endParaRPr>
          </a:p>
          <a:p>
            <a: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400" dirty="0">
                <a:solidFill>
                  <a:srgbClr val="06038D"/>
                </a:solidFill>
              </a:rPr>
              <a:t>Lejáró működési engedélyek meghosszabbítása</a:t>
            </a:r>
            <a:endParaRPr sz="1400" dirty="0">
              <a:solidFill>
                <a:srgbClr val="06038D"/>
              </a:solidFill>
            </a:endParaRPr>
          </a:p>
          <a:p>
            <a: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rgbClr val="06038D"/>
              </a:buClr>
              <a:buSzPts val="1400"/>
              <a:buFont typeface="Roboto"/>
              <a:buChar char="○"/>
            </a:pPr>
            <a:r>
              <a:rPr lang="hu" sz="1400" dirty="0">
                <a:solidFill>
                  <a:srgbClr val="06038D"/>
                </a:solidFill>
              </a:rPr>
              <a:t>A jubileumi jutalmak kérdése</a:t>
            </a:r>
          </a:p>
          <a:p>
            <a:pPr lvl="1" indent="-317500">
              <a:spcBef>
                <a:spcPts val="300"/>
              </a:spcBef>
              <a:buSzPts val="1400"/>
            </a:pPr>
            <a:r>
              <a:rPr lang="hu" sz="1400" dirty="0"/>
              <a:t>Nem visznek el bilincsben kollégákat.</a:t>
            </a:r>
            <a:endParaRPr sz="1400" dirty="0"/>
          </a:p>
          <a:p>
            <a:pPr marL="0" lvl="0" indent="0" algn="l" rtl="0">
              <a:spcBef>
                <a:spcPts val="17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1947</Words>
  <Application>Microsoft Office PowerPoint</Application>
  <PresentationFormat>Diavetítés a képernyőre (16:9 oldalarány)</PresentationFormat>
  <Paragraphs>193</Paragraphs>
  <Slides>28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9" baseType="lpstr">
      <vt:lpstr>Montserrat Black</vt:lpstr>
      <vt:lpstr>Arial Black</vt:lpstr>
      <vt:lpstr>Courier New</vt:lpstr>
      <vt:lpstr>Montserrat Light</vt:lpstr>
      <vt:lpstr>Roboto Light</vt:lpstr>
      <vt:lpstr>Cormorant Garamond</vt:lpstr>
      <vt:lpstr>Roboto</vt:lpstr>
      <vt:lpstr>Montserrat Thin</vt:lpstr>
      <vt:lpstr>Arial</vt:lpstr>
      <vt:lpstr>Calibri</vt:lpstr>
      <vt:lpstr>Simple Dark</vt:lpstr>
      <vt:lpstr>A megújult és megújuló MOK</vt:lpstr>
      <vt:lpstr>A Magyar Orvosi Kamara új vezetésének célja</vt:lpstr>
      <vt:lpstr>A megváltozott MOK </vt:lpstr>
      <vt:lpstr>Aktív média jelenlét</vt:lpstr>
      <vt:lpstr>Az elmúlt 2 év fő történései</vt:lpstr>
      <vt:lpstr>A MOK és Covid 19</vt:lpstr>
      <vt:lpstr>A történelmi megállapodás</vt:lpstr>
      <vt:lpstr>MOK és a hálapénz</vt:lpstr>
      <vt:lpstr>Amit elértünk - az Eszjtv. és korrekciója</vt:lpstr>
      <vt:lpstr>Eredmények – részeredmények</vt:lpstr>
      <vt:lpstr>Amit nem sikerült elérni</vt:lpstr>
      <vt:lpstr>Hogyan tovább?</vt:lpstr>
      <vt:lpstr>Most, a választások után</vt:lpstr>
      <vt:lpstr>A MOK feladatai a jövőben</vt:lpstr>
      <vt:lpstr>Az egészségügy problémái</vt:lpstr>
      <vt:lpstr>A háziorvosi korfa, 2021-es adat  (365-el több 60 év feletti kolléga dolgozott, mint 60 év alatti) </vt:lpstr>
      <vt:lpstr>Köz- és magán - A kockázat</vt:lpstr>
      <vt:lpstr>PowerPoint-bemutató</vt:lpstr>
      <vt:lpstr>Visszatekintés</vt:lpstr>
      <vt:lpstr>A „vízió” céljai</vt:lpstr>
      <vt:lpstr>A szervezeti változás célmodellje</vt:lpstr>
      <vt:lpstr>A szervezeti változás célmodellje</vt:lpstr>
      <vt:lpstr>A jövőkép megvalósulásának eszközei</vt:lpstr>
      <vt:lpstr>A kompetenciák visszaszerzésének szükségessége </vt:lpstr>
      <vt:lpstr>ETIKA I.</vt:lpstr>
      <vt:lpstr>ETIKA II.</vt:lpstr>
      <vt:lpstr>Összegzés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Manréza  elnöki beszámoló</dc:title>
  <dc:creator>Kincses</dc:creator>
  <cp:lastModifiedBy>Kincses</cp:lastModifiedBy>
  <cp:revision>36</cp:revision>
  <dcterms:modified xsi:type="dcterms:W3CDTF">2022-05-02T08:30:30Z</dcterms:modified>
</cp:coreProperties>
</file>